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4" r:id="rId2"/>
    <p:sldId id="275" r:id="rId3"/>
    <p:sldId id="295" r:id="rId4"/>
    <p:sldId id="270" r:id="rId5"/>
    <p:sldId id="271" r:id="rId6"/>
    <p:sldId id="272" r:id="rId7"/>
    <p:sldId id="300" r:id="rId8"/>
    <p:sldId id="281" r:id="rId9"/>
    <p:sldId id="282" r:id="rId10"/>
    <p:sldId id="283" r:id="rId11"/>
    <p:sldId id="273" r:id="rId12"/>
    <p:sldId id="277" r:id="rId13"/>
    <p:sldId id="278" r:id="rId14"/>
    <p:sldId id="298" r:id="rId15"/>
    <p:sldId id="299" r:id="rId16"/>
    <p:sldId id="301" r:id="rId17"/>
    <p:sldId id="302" r:id="rId18"/>
    <p:sldId id="262" r:id="rId19"/>
    <p:sldId id="276" r:id="rId20"/>
    <p:sldId id="259" r:id="rId21"/>
    <p:sldId id="264" r:id="rId22"/>
    <p:sldId id="257" r:id="rId23"/>
    <p:sldId id="267" r:id="rId24"/>
    <p:sldId id="265" r:id="rId25"/>
    <p:sldId id="256" r:id="rId26"/>
    <p:sldId id="266" r:id="rId27"/>
    <p:sldId id="279" r:id="rId28"/>
    <p:sldId id="297" r:id="rId29"/>
    <p:sldId id="284" r:id="rId30"/>
    <p:sldId id="304" r:id="rId31"/>
    <p:sldId id="285" r:id="rId32"/>
    <p:sldId id="286" r:id="rId33"/>
    <p:sldId id="287" r:id="rId34"/>
    <p:sldId id="288" r:id="rId35"/>
    <p:sldId id="289" r:id="rId36"/>
    <p:sldId id="291" r:id="rId37"/>
    <p:sldId id="296" r:id="rId38"/>
    <p:sldId id="292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6D2F"/>
    <a:srgbClr val="263B8A"/>
    <a:srgbClr val="283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 snapToGrid="0" showGuides="1">
      <p:cViewPr>
        <p:scale>
          <a:sx n="75" d="100"/>
          <a:sy n="75" d="100"/>
        </p:scale>
        <p:origin x="-370" y="-139"/>
      </p:cViewPr>
      <p:guideLst>
        <p:guide orient="horz" pos="21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11B3D-594E-4DC2-82AF-8E1152148AEF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448A-179F-444F-9013-4E8407CFCD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173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558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93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38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257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512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20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713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6007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09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2768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075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6733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614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837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25EE-F5B9-4F0B-B7FA-17690C73B06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816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25EE-F5B9-4F0B-B7FA-17690C73B06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534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25EE-F5B9-4F0B-B7FA-17690C73B06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856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25EE-F5B9-4F0B-B7FA-17690C73B06D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561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754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48A-179F-444F-9013-4E8407CFCD20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257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0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303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90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9867" cy="58049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033963"/>
          </a:xfrm>
        </p:spPr>
        <p:txBody>
          <a:bodyPr>
            <a:normAutofit/>
          </a:bodyPr>
          <a:lstStyle>
            <a:lvl1pPr>
              <a:buClr>
                <a:srgbClr val="F36D2F"/>
              </a:buClr>
              <a:defRPr sz="2400">
                <a:solidFill>
                  <a:srgbClr val="000000"/>
                </a:solidFill>
              </a:defRPr>
            </a:lvl1pPr>
            <a:lvl2pPr marL="742950" indent="-285750">
              <a:buClr>
                <a:srgbClr val="263B8A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3" descr="Header-Bord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>
            <a:off x="6875410" y="0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82" y="5935277"/>
            <a:ext cx="756105" cy="843057"/>
          </a:xfrm>
          <a:prstGeom prst="rect">
            <a:avLst/>
          </a:prstGeom>
        </p:spPr>
      </p:pic>
      <p:pic>
        <p:nvPicPr>
          <p:cNvPr id="9" name="Picture 3" descr="Header-Bord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 flipH="1" flipV="1">
            <a:off x="0" y="5215782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4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2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3" descr="Header-Bord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>
            <a:off x="6875410" y="0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82" y="5935277"/>
            <a:ext cx="756105" cy="843057"/>
          </a:xfrm>
          <a:prstGeom prst="rect">
            <a:avLst/>
          </a:prstGeom>
        </p:spPr>
      </p:pic>
      <p:pic>
        <p:nvPicPr>
          <p:cNvPr id="10" name="Picture 3" descr="Header-Bord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 flipH="1" flipV="1">
            <a:off x="0" y="5215782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4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179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190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65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50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700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06A9-32DE-4F8F-B303-21C16DC0FF14}" type="datetimeFigureOut">
              <a:rPr lang="en-ZA" smtClean="0"/>
              <a:t>2014-09-04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E716-3C37-4981-B97C-85F0E872A7A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44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7175" y="4905285"/>
            <a:ext cx="7399867" cy="844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ZA" sz="3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Updated 24 August  2014 </a:t>
            </a:r>
            <a:endParaRPr lang="en-ZA" sz="3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Header-B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6" y="0"/>
            <a:ext cx="9155076" cy="21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611" y="1273324"/>
            <a:ext cx="7399867" cy="34952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ZA" dirty="0"/>
              <a:t>Consultative </a:t>
            </a:r>
            <a:r>
              <a:rPr lang="en-ZA" dirty="0" smtClean="0"/>
              <a:t>meeting between the </a:t>
            </a:r>
            <a:r>
              <a:rPr lang="en-ZA" dirty="0"/>
              <a:t>S</a:t>
            </a:r>
            <a:r>
              <a:rPr lang="en-ZA" dirty="0" smtClean="0"/>
              <a:t>taff, Union and SRC of the University </a:t>
            </a:r>
            <a:r>
              <a:rPr lang="en-ZA" dirty="0"/>
              <a:t>of </a:t>
            </a:r>
            <a:r>
              <a:rPr lang="en-ZA" dirty="0" smtClean="0"/>
              <a:t>Limpopo</a:t>
            </a:r>
            <a:br>
              <a:rPr lang="en-ZA" dirty="0" smtClean="0"/>
            </a:br>
            <a:r>
              <a:rPr lang="en-ZA" dirty="0" smtClean="0"/>
              <a:t>and the Interim Council of </a:t>
            </a:r>
            <a:r>
              <a:rPr lang="en-ZA" dirty="0" err="1" smtClean="0"/>
              <a:t>Sefako</a:t>
            </a:r>
            <a:r>
              <a:rPr lang="en-ZA" dirty="0" smtClean="0"/>
              <a:t> </a:t>
            </a:r>
            <a:r>
              <a:rPr lang="en-ZA" dirty="0" err="1" smtClean="0"/>
              <a:t>Makgatho</a:t>
            </a:r>
            <a:r>
              <a:rPr lang="en-ZA" dirty="0" smtClean="0"/>
              <a:t> Health Science University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78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Lefifi.T\AppData\Local\Microsoft\Windows\Temporary Internet Files\Content.Outlook\XAEMJRW7\Higher Education LOGO (6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9144" y="0"/>
            <a:ext cx="93485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424642" y="64548"/>
            <a:ext cx="7787868" cy="114040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None/>
            </a:pPr>
            <a:r>
              <a:rPr lang="en-ZA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model and Programme Qualification Mix [</a:t>
            </a:r>
            <a:r>
              <a:rPr lang="en-ZA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PQM</a:t>
            </a:r>
            <a:r>
              <a:rPr lang="en-ZA" sz="36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]</a:t>
            </a:r>
            <a:endParaRPr lang="en-ZA" sz="21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GEOFF FOOTER NEW tex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1936"/>
            <a:ext cx="9144000" cy="383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669" y="6501936"/>
            <a:ext cx="858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Sefako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Makgatho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Health Sciences University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ncorporating the </a:t>
            </a:r>
            <a:r>
              <a:rPr lang="en-US" sz="1400" b="1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Medunsa</a:t>
            </a:r>
            <a:r>
              <a:rPr lang="en-US" sz="1400" b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campus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0405" y="1054291"/>
            <a:ext cx="82400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/>
              </a:rPr>
              <a:t>The following programmes are recommended as new offerings:</a:t>
            </a:r>
          </a:p>
          <a:p>
            <a:endParaRPr lang="en-US" sz="800" dirty="0" smtClean="0">
              <a:solidFill>
                <a:srgbClr val="000000"/>
              </a:solidFill>
              <a:cs typeface="Arial"/>
            </a:endParaRP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Biomedical Technology, 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Biomedical Engineering, Clinical Technology – engineering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Health Administration and law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Pharmacy, Post graduate diploma in Pharmacy</a:t>
            </a:r>
            <a:endParaRPr lang="en-ZA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Medical Informatics / information technology</a:t>
            </a:r>
            <a:endParaRPr lang="en-ZA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Emergency Medical Care / Services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Optometry / audiology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Sports Science / Exercise science and sports medicine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Prosthetics and Orthotics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Rehabilitation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Health Promotion /primary health care /  food safety / nutrition 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Mental Health 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Gerontology</a:t>
            </a:r>
            <a:endParaRPr lang="en-ZA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dirty="0" smtClean="0">
                <a:solidFill>
                  <a:srgbClr val="000000"/>
                </a:solidFill>
                <a:cs typeface="Arial"/>
              </a:rPr>
              <a:t>Traditional, Complementary and Alternative Medicine (at an introductory level)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b="1" dirty="0" smtClean="0">
                <a:solidFill>
                  <a:srgbClr val="000000"/>
                </a:solidFill>
                <a:cs typeface="Arial"/>
              </a:rPr>
              <a:t>National Health Insurance and standards for health care</a:t>
            </a:r>
          </a:p>
          <a:p>
            <a:pPr marL="285750" indent="-285750">
              <a:buClr>
                <a:srgbClr val="F36D2F"/>
              </a:buClr>
              <a:buFont typeface="Arial"/>
              <a:buChar char="•"/>
            </a:pPr>
            <a:r>
              <a:rPr lang="en-ZA" b="1" i="1" dirty="0" smtClean="0">
                <a:solidFill>
                  <a:srgbClr val="000000"/>
                </a:solidFill>
                <a:cs typeface="Arial"/>
              </a:rPr>
              <a:t>Veterinary Science</a:t>
            </a:r>
            <a:endParaRPr lang="en-ZA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966" y="5871026"/>
            <a:ext cx="824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Recommendation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2, 3, 4  – include new types such as certificates, advance diplomas in new fields of study </a:t>
            </a:r>
            <a:r>
              <a:rPr lang="en-US" b="1" dirty="0" err="1" smtClean="0">
                <a:latin typeface="Arial"/>
                <a:cs typeface="Arial"/>
              </a:rPr>
              <a:t>eg</a:t>
            </a:r>
            <a:r>
              <a:rPr lang="en-US" b="1" dirty="0" smtClean="0">
                <a:latin typeface="Arial"/>
                <a:cs typeface="Arial"/>
              </a:rPr>
              <a:t>: engineering, homeopathy.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16" y="5559262"/>
            <a:ext cx="756105" cy="8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ZA" b="1" dirty="0" smtClean="0">
                <a:solidFill>
                  <a:schemeClr val="tx2"/>
                </a:solidFill>
              </a:rPr>
              <a:t>Governance</a:t>
            </a:r>
            <a:r>
              <a:rPr lang="en-ZA" dirty="0" smtClean="0"/>
              <a:t>: The IC has started preparing Council Committees’ Policies which </a:t>
            </a:r>
            <a:r>
              <a:rPr lang="en-US" dirty="0" smtClean="0"/>
              <a:t>provides </a:t>
            </a:r>
            <a:r>
              <a:rPr lang="en-US" dirty="0"/>
              <a:t>guidelines regarding the composition, mandate and functioning of the </a:t>
            </a:r>
            <a:endParaRPr lang="en-ZA" dirty="0" smtClean="0"/>
          </a:p>
          <a:p>
            <a:pPr lvl="1">
              <a:spcBef>
                <a:spcPts val="1800"/>
              </a:spcBef>
            </a:pPr>
            <a:r>
              <a:rPr lang="en-ZA" dirty="0" smtClean="0"/>
              <a:t>Charter of the </a:t>
            </a:r>
            <a:r>
              <a:rPr lang="en-ZA" smtClean="0"/>
              <a:t>Human </a:t>
            </a:r>
            <a:r>
              <a:rPr lang="en-ZA" smtClean="0"/>
              <a:t>Resources </a:t>
            </a:r>
            <a:r>
              <a:rPr lang="en-ZA" dirty="0" smtClean="0"/>
              <a:t>of Council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Charter </a:t>
            </a:r>
            <a:r>
              <a:rPr lang="en-US" dirty="0"/>
              <a:t>of the Remuneration Committee of Council</a:t>
            </a:r>
            <a:endParaRPr lang="en-ZA" dirty="0"/>
          </a:p>
          <a:p>
            <a:pPr lvl="1">
              <a:spcBef>
                <a:spcPts val="1800"/>
              </a:spcBef>
            </a:pPr>
            <a:r>
              <a:rPr lang="en-US" dirty="0"/>
              <a:t>Charter of the Audit and Risk Management Committee of Council</a:t>
            </a:r>
            <a:endParaRPr lang="en-ZA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Charter </a:t>
            </a:r>
            <a:r>
              <a:rPr lang="en-US" dirty="0"/>
              <a:t>of the Finance Committee of </a:t>
            </a:r>
            <a:r>
              <a:rPr lang="en-US" dirty="0" smtClean="0"/>
              <a:t>Council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Charter of the Risk Committee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Code of conduct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Enterprise Risk Management Charter</a:t>
            </a:r>
            <a:endParaRPr lang="en-ZA" dirty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3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2200"/>
            <a:ext cx="8490247" cy="5033963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800"/>
              </a:spcBef>
            </a:pPr>
            <a:r>
              <a:rPr lang="en-ZA" b="1" dirty="0" smtClean="0">
                <a:solidFill>
                  <a:schemeClr val="tx2"/>
                </a:solidFill>
              </a:rPr>
              <a:t>Administration</a:t>
            </a:r>
            <a:r>
              <a:rPr lang="en-ZA" dirty="0" smtClean="0"/>
              <a:t> Opened  </a:t>
            </a:r>
            <a:r>
              <a:rPr lang="en-ZA" dirty="0"/>
              <a:t>bank account and </a:t>
            </a:r>
            <a:r>
              <a:rPr lang="en-ZA" dirty="0" smtClean="0"/>
              <a:t> submitted to Treasury  and Electronic </a:t>
            </a:r>
            <a:r>
              <a:rPr lang="en-ZA" dirty="0"/>
              <a:t>banking applications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Submitted registrations for Income Tax, PAYE, UIF, WCC, SDL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Initial budget for Interim Council period </a:t>
            </a:r>
            <a:r>
              <a:rPr lang="en-ZA" dirty="0" smtClean="0"/>
              <a:t>–R50 million deposited into the account; R165 million being released to the account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Registered Domain</a:t>
            </a:r>
            <a:r>
              <a:rPr lang="en-ZA" dirty="0"/>
              <a:t>, website </a:t>
            </a:r>
            <a:r>
              <a:rPr lang="en-ZA" dirty="0" smtClean="0"/>
              <a:t>designed </a:t>
            </a:r>
            <a:r>
              <a:rPr lang="en-ZA" dirty="0"/>
              <a:t>and </a:t>
            </a:r>
            <a:r>
              <a:rPr lang="en-ZA" dirty="0" smtClean="0"/>
              <a:t>hosting  sorted out, emails. Emails are functional, web is functional, even though under development</a:t>
            </a:r>
            <a:endParaRPr lang="en-ZA" dirty="0"/>
          </a:p>
          <a:p>
            <a:pPr lvl="0">
              <a:spcBef>
                <a:spcPts val="1800"/>
              </a:spcBef>
            </a:pPr>
            <a:r>
              <a:rPr lang="en-ZA" dirty="0"/>
              <a:t>Initiation of the database separation </a:t>
            </a:r>
            <a:r>
              <a:rPr lang="en-ZA" dirty="0" smtClean="0"/>
              <a:t>exercise, discussions are underway</a:t>
            </a:r>
            <a:endParaRPr lang="en-ZA" dirty="0"/>
          </a:p>
          <a:p>
            <a:pPr lvl="0">
              <a:spcBef>
                <a:spcPts val="1800"/>
              </a:spcBef>
            </a:pPr>
            <a:r>
              <a:rPr lang="en-ZA" dirty="0"/>
              <a:t>Started the process </a:t>
            </a:r>
            <a:r>
              <a:rPr lang="en-ZA" dirty="0" smtClean="0"/>
              <a:t>to </a:t>
            </a:r>
            <a:r>
              <a:rPr lang="en-ZA" dirty="0"/>
              <a:t>set up of Facebook and Twitter accounts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Started </a:t>
            </a:r>
            <a:r>
              <a:rPr lang="en-ZA" dirty="0"/>
              <a:t>discussions with telephony expert </a:t>
            </a:r>
            <a:r>
              <a:rPr lang="en-ZA" dirty="0" smtClean="0"/>
              <a:t>re: </a:t>
            </a:r>
            <a:r>
              <a:rPr lang="en-ZA" dirty="0"/>
              <a:t>best options for </a:t>
            </a:r>
            <a:r>
              <a:rPr lang="en-ZA" dirty="0" smtClean="0"/>
              <a:t>SMU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32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1800"/>
              </a:spcBef>
            </a:pPr>
            <a:r>
              <a:rPr lang="en-ZA" dirty="0"/>
              <a:t>Development of terms of reference and appointment of specialist to  </a:t>
            </a:r>
            <a:r>
              <a:rPr lang="en-ZA" dirty="0" smtClean="0"/>
              <a:t>prepare a Development Framework for SMU-draft developed and undergoing revision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RFP </a:t>
            </a:r>
            <a:r>
              <a:rPr lang="en-ZA" dirty="0"/>
              <a:t>for External audit </a:t>
            </a:r>
            <a:r>
              <a:rPr lang="en-ZA" dirty="0" smtClean="0"/>
              <a:t>services done</a:t>
            </a:r>
            <a:endParaRPr lang="en-ZA" dirty="0"/>
          </a:p>
          <a:p>
            <a:pPr lvl="0">
              <a:spcBef>
                <a:spcPts val="1800"/>
              </a:spcBef>
            </a:pPr>
            <a:r>
              <a:rPr lang="en-ZA" dirty="0" smtClean="0"/>
              <a:t>RFP </a:t>
            </a:r>
            <a:r>
              <a:rPr lang="en-ZA" dirty="0"/>
              <a:t>for internal audit </a:t>
            </a:r>
            <a:r>
              <a:rPr lang="en-ZA" dirty="0" smtClean="0"/>
              <a:t>services done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Development of a master plan to establish SMU is completed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Feasibility study completed and  will be presented to National Treasury , funds will be considered for 2016/17; DHET to find interim solution on infrastructure</a:t>
            </a:r>
            <a:endParaRPr lang="en-ZA" dirty="0"/>
          </a:p>
          <a:p>
            <a:pPr lvl="0">
              <a:spcBef>
                <a:spcPts val="1800"/>
              </a:spcBef>
            </a:pPr>
            <a:r>
              <a:rPr lang="en-ZA" dirty="0" smtClean="0"/>
              <a:t>Establishing procurement  policies and procedures is completed </a:t>
            </a:r>
          </a:p>
          <a:p>
            <a:pPr>
              <a:spcBef>
                <a:spcPts val="1800"/>
              </a:spcBef>
            </a:pPr>
            <a:r>
              <a:rPr lang="en-ZA" dirty="0"/>
              <a:t>Protocol for Engagement with respect to the Incorporation of the </a:t>
            </a:r>
            <a:r>
              <a:rPr lang="en-ZA" dirty="0" err="1"/>
              <a:t>Medunsa</a:t>
            </a:r>
            <a:r>
              <a:rPr lang="en-ZA" dirty="0"/>
              <a:t> Subdivision of the University of Limpopo into the </a:t>
            </a:r>
            <a:r>
              <a:rPr lang="en-ZA" dirty="0" err="1"/>
              <a:t>Sefako</a:t>
            </a:r>
            <a:r>
              <a:rPr lang="en-ZA" dirty="0"/>
              <a:t> </a:t>
            </a:r>
            <a:r>
              <a:rPr lang="en-ZA" dirty="0" err="1"/>
              <a:t>Makgatho</a:t>
            </a:r>
            <a:r>
              <a:rPr lang="en-ZA" dirty="0"/>
              <a:t> Health Sciences </a:t>
            </a:r>
            <a:r>
              <a:rPr lang="en-ZA" dirty="0" smtClean="0"/>
              <a:t>University is signed</a:t>
            </a:r>
          </a:p>
          <a:p>
            <a:pPr>
              <a:spcBef>
                <a:spcPts val="1800"/>
              </a:spcBef>
            </a:pPr>
            <a:endParaRPr lang="en-ZA" dirty="0"/>
          </a:p>
          <a:p>
            <a:pPr lvl="0">
              <a:spcBef>
                <a:spcPts val="1800"/>
              </a:spcBef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53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Progress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Concept note on the research </a:t>
            </a:r>
            <a:r>
              <a:rPr lang="en-ZA" dirty="0" err="1" smtClean="0"/>
              <a:t>centers</a:t>
            </a:r>
            <a:r>
              <a:rPr lang="en-ZA" dirty="0" smtClean="0"/>
              <a:t> to be established is in draft form:</a:t>
            </a:r>
          </a:p>
          <a:p>
            <a:pPr lvl="1"/>
            <a:r>
              <a:rPr lang="en-ZA" dirty="0"/>
              <a:t>Clinical Research Unit (</a:t>
            </a:r>
            <a:r>
              <a:rPr lang="en-ZA" dirty="0" err="1"/>
              <a:t>MeCRU</a:t>
            </a:r>
            <a:r>
              <a:rPr lang="en-ZA" dirty="0"/>
              <a:t>) to be transformed into the Medical Research Council Clinical Research Centre and incorporate Clinical HIV and TB Research </a:t>
            </a:r>
          </a:p>
          <a:p>
            <a:pPr lvl="1"/>
            <a:r>
              <a:rPr lang="en-ZA" dirty="0"/>
              <a:t>Centre for Health Services  Research (CHS)</a:t>
            </a:r>
          </a:p>
          <a:p>
            <a:pPr lvl="1"/>
            <a:r>
              <a:rPr lang="en-ZA" dirty="0"/>
              <a:t>Centre for Alcohol and Drug Abuse Research (CADA)</a:t>
            </a:r>
          </a:p>
          <a:p>
            <a:pPr lvl="1"/>
            <a:r>
              <a:rPr lang="en-ZA" dirty="0"/>
              <a:t>Centre for Epidemiological Studies on Non-Communicable Diseases (CENCD)</a:t>
            </a:r>
          </a:p>
          <a:p>
            <a:pPr lvl="1"/>
            <a:r>
              <a:rPr lang="en-ZA" dirty="0"/>
              <a:t>Centre for Maternal and Child Health Studies (CMCH)</a:t>
            </a:r>
          </a:p>
          <a:p>
            <a:pPr lvl="1"/>
            <a:r>
              <a:rPr lang="en-ZA" dirty="0"/>
              <a:t>Centre for the prevention of violence and injury (PVI)</a:t>
            </a:r>
          </a:p>
          <a:p>
            <a:pPr lvl="1"/>
            <a:r>
              <a:rPr lang="en-ZA" dirty="0"/>
              <a:t>Centre for food security and nutrition (FSN)</a:t>
            </a:r>
          </a:p>
          <a:p>
            <a:pPr lvl="1"/>
            <a:r>
              <a:rPr lang="en-ZA" dirty="0"/>
              <a:t>Centre for Mental Health Research (MHR)</a:t>
            </a:r>
          </a:p>
          <a:p>
            <a:pPr lvl="1"/>
            <a:r>
              <a:rPr lang="en-ZA" dirty="0"/>
              <a:t>Biotechnology and Health Care innovation Research Centre (BRC)</a:t>
            </a:r>
          </a:p>
          <a:p>
            <a:pPr lvl="1"/>
            <a:r>
              <a:rPr lang="en-ZA" dirty="0" smtClean="0"/>
              <a:t>Centre </a:t>
            </a:r>
            <a:r>
              <a:rPr lang="en-ZA" dirty="0"/>
              <a:t>for Health Care Leadership (HCL</a:t>
            </a:r>
            <a:r>
              <a:rPr lang="en-ZA" dirty="0" smtClean="0"/>
              <a:t>)</a:t>
            </a:r>
          </a:p>
          <a:p>
            <a:pPr marL="457200" lvl="1" indent="0">
              <a:buNone/>
            </a:pPr>
            <a:r>
              <a:rPr lang="en-ZA" dirty="0" smtClean="0"/>
              <a:t>To be established over 10 years-2 per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00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700" dirty="0" smtClean="0"/>
              <a:t>Proposed new course  2011 contributed by </a:t>
            </a:r>
            <a:r>
              <a:rPr lang="en-ZA" sz="2700" dirty="0"/>
              <a:t>The Johns Hopkins University.</a:t>
            </a:r>
            <a:br>
              <a:rPr lang="en-ZA" sz="2700" dirty="0"/>
            </a:br>
            <a:r>
              <a:rPr lang="en-ZA" sz="2700" dirty="0"/>
              <a:t>Creative Commons </a:t>
            </a:r>
            <a:r>
              <a:rPr lang="en-ZA" sz="2700" dirty="0" smtClean="0"/>
              <a:t>BY-NC-SA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History of Public </a:t>
            </a:r>
            <a:r>
              <a:rPr lang="en-ZA" dirty="0" smtClean="0"/>
              <a:t>Health</a:t>
            </a:r>
          </a:p>
          <a:p>
            <a:r>
              <a:rPr lang="en-ZA" dirty="0"/>
              <a:t>Public Health </a:t>
            </a:r>
            <a:r>
              <a:rPr lang="en-ZA" dirty="0" smtClean="0"/>
              <a:t>Biology</a:t>
            </a:r>
          </a:p>
          <a:p>
            <a:r>
              <a:rPr lang="en-ZA" dirty="0"/>
              <a:t>Public Health Practice </a:t>
            </a:r>
            <a:r>
              <a:rPr lang="en-ZA" dirty="0" smtClean="0"/>
              <a:t>101</a:t>
            </a:r>
          </a:p>
          <a:p>
            <a:r>
              <a:rPr lang="en-ZA" dirty="0" smtClean="0"/>
              <a:t>Introduction </a:t>
            </a:r>
            <a:r>
              <a:rPr lang="en-ZA" dirty="0"/>
              <a:t>to Biostatistics</a:t>
            </a:r>
            <a:endParaRPr lang="en-ZA" b="1" dirty="0"/>
          </a:p>
          <a:p>
            <a:r>
              <a:rPr lang="en-ZA" dirty="0" smtClean="0"/>
              <a:t>Bioinformatics</a:t>
            </a:r>
            <a:r>
              <a:rPr lang="en-ZA" dirty="0"/>
              <a:t>: Life Sciences on Your </a:t>
            </a:r>
            <a:r>
              <a:rPr lang="en-ZA" dirty="0" smtClean="0"/>
              <a:t>Computer</a:t>
            </a:r>
          </a:p>
          <a:p>
            <a:r>
              <a:rPr lang="en-ZA" dirty="0"/>
              <a:t>Health for All Through Primary Health </a:t>
            </a:r>
            <a:r>
              <a:rPr lang="en-ZA" dirty="0" smtClean="0"/>
              <a:t>Care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Fundamentals of Epidemiology I</a:t>
            </a:r>
          </a:p>
          <a:p>
            <a:r>
              <a:rPr lang="en-ZA" dirty="0"/>
              <a:t>Fundamentals of Epidemiology II</a:t>
            </a:r>
          </a:p>
          <a:p>
            <a:r>
              <a:rPr lang="en-ZA" dirty="0" smtClean="0"/>
              <a:t>Reproductive </a:t>
            </a:r>
            <a:r>
              <a:rPr lang="en-ZA" dirty="0"/>
              <a:t>and Perinatal Epidemiology</a:t>
            </a:r>
          </a:p>
          <a:p>
            <a:r>
              <a:rPr lang="en-ZA" dirty="0"/>
              <a:t>Epidemiology of Infectious Diseases</a:t>
            </a:r>
          </a:p>
          <a:p>
            <a:r>
              <a:rPr lang="en-ZA" dirty="0"/>
              <a:t>Methods in Biostatistics I</a:t>
            </a:r>
          </a:p>
          <a:p>
            <a:r>
              <a:rPr lang="en-ZA" dirty="0"/>
              <a:t>Statistical Methods for Sample Surveys</a:t>
            </a:r>
          </a:p>
          <a:p>
            <a:r>
              <a:rPr lang="en-ZA" dirty="0"/>
              <a:t>Statistics for Laboratory Scientists I</a:t>
            </a:r>
          </a:p>
          <a:p>
            <a:r>
              <a:rPr lang="en-ZA" dirty="0"/>
              <a:t>Statistics in Psychosocial Research: Measurement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99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New courses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/>
              <a:t>National Health Insurance in South </a:t>
            </a:r>
            <a:r>
              <a:rPr lang="en-ZA" dirty="0" smtClean="0"/>
              <a:t>Africa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/>
              <a:t>School of Humanities proposal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31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New positions advertised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Vice-Chancellor- 5 years</a:t>
            </a:r>
          </a:p>
          <a:p>
            <a:r>
              <a:rPr lang="en-ZA" dirty="0" smtClean="0"/>
              <a:t>COO- Five years</a:t>
            </a:r>
          </a:p>
          <a:p>
            <a:r>
              <a:rPr lang="en-ZA" dirty="0" smtClean="0"/>
              <a:t>Interim Registrar (shortlist done)</a:t>
            </a:r>
          </a:p>
          <a:p>
            <a:r>
              <a:rPr lang="en-ZA" dirty="0" smtClean="0"/>
              <a:t>Executive Administration Assistant (interviews done)</a:t>
            </a:r>
          </a:p>
          <a:p>
            <a:r>
              <a:rPr lang="en-ZA" dirty="0" smtClean="0"/>
              <a:t>8 faculty positions advertised- Need post-docs to be trained in offering the new PQM.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4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838" y="488283"/>
            <a:ext cx="7399867" cy="580495"/>
          </a:xfrm>
        </p:spPr>
        <p:txBody>
          <a:bodyPr>
            <a:noAutofit/>
          </a:bodyPr>
          <a:lstStyle/>
          <a:p>
            <a:r>
              <a:rPr lang="en-ZA" dirty="0" err="1"/>
              <a:t>Sefako</a:t>
            </a:r>
            <a:r>
              <a:rPr lang="en-ZA" dirty="0"/>
              <a:t> </a:t>
            </a:r>
            <a:r>
              <a:rPr lang="en-ZA" dirty="0" err="1"/>
              <a:t>Makgatho</a:t>
            </a:r>
            <a:r>
              <a:rPr lang="en-ZA" dirty="0"/>
              <a:t> Health Science University BRAND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98064"/>
            <a:ext cx="8229600" cy="45281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ZA" dirty="0"/>
              <a:t>A brand consists of five elements of brand essence, which are: 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Logo &amp; standards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Colour palette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Typefaces or typography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Imagery </a:t>
            </a:r>
          </a:p>
          <a:p>
            <a:pPr lvl="0">
              <a:spcBef>
                <a:spcPts val="1800"/>
              </a:spcBef>
            </a:pPr>
            <a:r>
              <a:rPr lang="en-ZA" dirty="0" smtClean="0"/>
              <a:t>Language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28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Proposed University Motto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774"/>
            <a:ext cx="8229600" cy="4955389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b="1" dirty="0" smtClean="0">
                <a:solidFill>
                  <a:srgbClr val="F36D2F"/>
                </a:solidFill>
              </a:rPr>
              <a:t>“</a:t>
            </a:r>
            <a:r>
              <a:rPr lang="en-ZA" sz="3600" b="1" i="1" dirty="0" smtClean="0">
                <a:solidFill>
                  <a:srgbClr val="F36D2F"/>
                </a:solidFill>
              </a:rPr>
              <a:t>knowledge </a:t>
            </a:r>
            <a:r>
              <a:rPr lang="en-ZA" sz="3600" b="1" i="1" dirty="0">
                <a:solidFill>
                  <a:srgbClr val="F36D2F"/>
                </a:solidFill>
              </a:rPr>
              <a:t>for quality health services” </a:t>
            </a:r>
            <a:endParaRPr lang="en-ZA" sz="3600" b="1" i="1" dirty="0" smtClean="0">
              <a:solidFill>
                <a:srgbClr val="F36D2F"/>
              </a:solidFill>
            </a:endParaRPr>
          </a:p>
          <a:p>
            <a:endParaRPr lang="en-ZA" sz="3600" i="1" dirty="0"/>
          </a:p>
          <a:p>
            <a:r>
              <a:rPr lang="en-ZA" sz="3200" i="1" dirty="0" smtClean="0"/>
              <a:t> </a:t>
            </a:r>
            <a:r>
              <a:rPr lang="en-ZA" sz="3200" dirty="0" smtClean="0"/>
              <a:t>a </a:t>
            </a:r>
            <a:r>
              <a:rPr lang="en-ZA" sz="3200" dirty="0"/>
              <a:t>pledge  to the public by </a:t>
            </a:r>
            <a:r>
              <a:rPr lang="en-ZA" sz="3200" dirty="0" smtClean="0"/>
              <a:t> graduates of this institution that </a:t>
            </a:r>
            <a:r>
              <a:rPr lang="en-ZA" sz="3200" dirty="0"/>
              <a:t>they will work toward the goal of </a:t>
            </a:r>
            <a:r>
              <a:rPr lang="en-ZA" sz="3200" dirty="0" smtClean="0"/>
              <a:t> a high degree </a:t>
            </a:r>
            <a:r>
              <a:rPr lang="en-ZA" sz="3200" dirty="0"/>
              <a:t>of excellence in the services rendered to every </a:t>
            </a:r>
            <a:r>
              <a:rPr lang="en-ZA" sz="3200" dirty="0" smtClean="0"/>
              <a:t>patient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6321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/>
              <a:t>The Name: </a:t>
            </a:r>
            <a:r>
              <a:rPr lang="en-ZA" dirty="0" err="1" smtClean="0"/>
              <a:t>Sefako</a:t>
            </a:r>
            <a:r>
              <a:rPr lang="en-ZA" dirty="0" smtClean="0"/>
              <a:t> </a:t>
            </a:r>
            <a:r>
              <a:rPr lang="en-ZA" dirty="0" err="1" smtClean="0"/>
              <a:t>Makgatho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2" b="1178"/>
          <a:stretch/>
        </p:blipFill>
        <p:spPr>
          <a:xfrm>
            <a:off x="6139543" y="1942783"/>
            <a:ext cx="3004457" cy="4915217"/>
          </a:xfrm>
          <a:prstGeom prst="rect">
            <a:avLst/>
          </a:prstGeom>
        </p:spPr>
      </p:pic>
      <p:pic>
        <p:nvPicPr>
          <p:cNvPr id="5" name="Picture 3" descr="Header-Bo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>
            <a:off x="6875410" y="0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ader-Bo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 flipH="1" flipV="1">
            <a:off x="0" y="5215782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63" y="914400"/>
            <a:ext cx="7823674" cy="54780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ZA" sz="2000" dirty="0" smtClean="0"/>
              <a:t>Son </a:t>
            </a:r>
            <a:r>
              <a:rPr lang="en-ZA" sz="2000" dirty="0"/>
              <a:t>of Chief </a:t>
            </a:r>
            <a:r>
              <a:rPr lang="en-ZA" sz="2000" dirty="0" err="1"/>
              <a:t>Kgorutlhe</a:t>
            </a:r>
            <a:r>
              <a:rPr lang="en-ZA" sz="2000" dirty="0"/>
              <a:t> Josiah </a:t>
            </a:r>
            <a:r>
              <a:rPr lang="en-ZA" sz="2000" dirty="0" err="1"/>
              <a:t>Makgatho</a:t>
            </a:r>
            <a:r>
              <a:rPr lang="en-ZA" sz="2000" dirty="0"/>
              <a:t> of the </a:t>
            </a:r>
            <a:r>
              <a:rPr lang="en-ZA" sz="2000" dirty="0" err="1"/>
              <a:t>Makgatho</a:t>
            </a:r>
            <a:r>
              <a:rPr lang="en-ZA" sz="2000" dirty="0"/>
              <a:t> chieftaincy at Ga-</a:t>
            </a:r>
            <a:r>
              <a:rPr lang="en-ZA" sz="2000" dirty="0" err="1"/>
              <a:t>Mphahlele</a:t>
            </a:r>
            <a:endParaRPr lang="en-ZA" sz="2000" dirty="0"/>
          </a:p>
          <a:p>
            <a:pPr>
              <a:spcBef>
                <a:spcPts val="1200"/>
              </a:spcBef>
            </a:pPr>
            <a:r>
              <a:rPr lang="en-ZA" sz="2000" dirty="0" smtClean="0"/>
              <a:t>He was the second </a:t>
            </a:r>
            <a:r>
              <a:rPr lang="en-ZA" sz="2000" dirty="0"/>
              <a:t>President of the  South African Native National Congress (SANNC) from 1917 to </a:t>
            </a:r>
            <a:r>
              <a:rPr lang="en-ZA" sz="2000" dirty="0" smtClean="0"/>
              <a:t>1924, later named ANC</a:t>
            </a:r>
          </a:p>
          <a:p>
            <a:pPr>
              <a:spcBef>
                <a:spcPts val="1200"/>
              </a:spcBef>
            </a:pPr>
            <a:r>
              <a:rPr lang="en-ZA" sz="2000" dirty="0" smtClean="0"/>
              <a:t>He became an intellectual  </a:t>
            </a:r>
            <a:r>
              <a:rPr lang="en-ZA" sz="2000" dirty="0"/>
              <a:t>a political leader, trade </a:t>
            </a:r>
            <a:r>
              <a:rPr lang="en-ZA" sz="2000" b="1" dirty="0" smtClean="0">
                <a:solidFill>
                  <a:schemeClr val="tx2"/>
                </a:solidFill>
              </a:rPr>
              <a:t>unionist, journalist </a:t>
            </a:r>
            <a:r>
              <a:rPr lang="en-ZA" sz="2000" dirty="0" smtClean="0"/>
              <a:t>and preacher</a:t>
            </a:r>
          </a:p>
          <a:p>
            <a:pPr>
              <a:spcBef>
                <a:spcPts val="1200"/>
              </a:spcBef>
            </a:pPr>
            <a:r>
              <a:rPr lang="en-ZA" sz="2000" dirty="0" smtClean="0"/>
              <a:t>He lead </a:t>
            </a:r>
            <a:r>
              <a:rPr lang="en-ZA" sz="2000" dirty="0"/>
              <a:t>as an educationalist and theologian. He led </a:t>
            </a:r>
            <a:r>
              <a:rPr lang="en-ZA" sz="2000" b="1" dirty="0">
                <a:solidFill>
                  <a:schemeClr val="tx2"/>
                </a:solidFill>
              </a:rPr>
              <a:t>anti‐ pass </a:t>
            </a:r>
            <a:r>
              <a:rPr lang="en-ZA" sz="2000" dirty="0"/>
              <a:t>campaigns, calling the pass ‘infernal’ and a ‘badge of </a:t>
            </a:r>
            <a:r>
              <a:rPr lang="en-ZA" sz="2000" b="1" dirty="0">
                <a:solidFill>
                  <a:schemeClr val="tx2"/>
                </a:solidFill>
              </a:rPr>
              <a:t>slavery’. He </a:t>
            </a:r>
            <a:r>
              <a:rPr lang="en-ZA" sz="2000" dirty="0"/>
              <a:t>vigorously opposed the extension of the ‘</a:t>
            </a:r>
            <a:r>
              <a:rPr lang="en-ZA" sz="2000" dirty="0" err="1"/>
              <a:t>dompas</a:t>
            </a:r>
            <a:r>
              <a:rPr lang="en-ZA" sz="2000" dirty="0"/>
              <a:t>’ to </a:t>
            </a:r>
            <a:r>
              <a:rPr lang="en-ZA" sz="2000" b="1" dirty="0">
                <a:solidFill>
                  <a:schemeClr val="tx2"/>
                </a:solidFill>
              </a:rPr>
              <a:t>African </a:t>
            </a:r>
            <a:r>
              <a:rPr lang="en-ZA" sz="2000" b="1" dirty="0" smtClean="0">
                <a:solidFill>
                  <a:schemeClr val="tx2"/>
                </a:solidFill>
              </a:rPr>
              <a:t>women </a:t>
            </a:r>
            <a:r>
              <a:rPr lang="en-ZA" sz="2000" dirty="0"/>
              <a:t>and successfully took the government to court over </a:t>
            </a:r>
            <a:r>
              <a:rPr lang="en-ZA" sz="2000" b="1" dirty="0">
                <a:solidFill>
                  <a:schemeClr val="tx2"/>
                </a:solidFill>
              </a:rPr>
              <a:t>the </a:t>
            </a:r>
            <a:r>
              <a:rPr lang="en-ZA" sz="2000" dirty="0">
                <a:solidFill>
                  <a:schemeClr val="tx2"/>
                </a:solidFill>
              </a:rPr>
              <a:t>Transvaal Poll </a:t>
            </a:r>
            <a:r>
              <a:rPr lang="en-ZA" sz="2000" dirty="0"/>
              <a:t>Tax. He spearheaded a successful campaign in Pretoria </a:t>
            </a:r>
            <a:r>
              <a:rPr lang="en-ZA" sz="2000" b="1" dirty="0">
                <a:solidFill>
                  <a:schemeClr val="tx2"/>
                </a:solidFill>
              </a:rPr>
              <a:t>for the right to </a:t>
            </a:r>
            <a:r>
              <a:rPr lang="en-ZA" sz="2000" dirty="0"/>
              <a:t>walk on the city pavements instead of competing </a:t>
            </a:r>
            <a:r>
              <a:rPr lang="en-ZA" sz="2000" b="1" dirty="0">
                <a:solidFill>
                  <a:schemeClr val="tx2"/>
                </a:solidFill>
              </a:rPr>
              <a:t>with vehicles and </a:t>
            </a:r>
            <a:r>
              <a:rPr lang="en-ZA" sz="2000" dirty="0"/>
              <a:t>horses for space in the middle of the road</a:t>
            </a:r>
            <a:r>
              <a:rPr lang="en-ZA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1" y="1434967"/>
            <a:ext cx="4691642" cy="5231180"/>
          </a:xfrm>
          <a:prstGeom prst="rect">
            <a:avLst/>
          </a:prstGeom>
        </p:spPr>
      </p:pic>
      <p:pic>
        <p:nvPicPr>
          <p:cNvPr id="3" name="Picture 3" descr="Header-Bo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>
            <a:off x="6875410" y="0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eader-Bo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 flipH="1" flipV="1">
            <a:off x="0" y="5215782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737" y="101536"/>
            <a:ext cx="8204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  <a:buClr>
                <a:srgbClr val="263B8A"/>
              </a:buClr>
            </a:pPr>
            <a:r>
              <a:rPr lang="en-ZA" sz="3600" dirty="0">
                <a:latin typeface="+mj-lt"/>
                <a:ea typeface="+mj-ea"/>
                <a:cs typeface="+mj-cs"/>
              </a:rPr>
              <a:t>PROPOSED LOGO</a:t>
            </a:r>
          </a:p>
          <a:p>
            <a:pPr lvl="1" algn="ctr">
              <a:spcBef>
                <a:spcPct val="0"/>
              </a:spcBef>
              <a:buClr>
                <a:srgbClr val="263B8A"/>
              </a:buClr>
            </a:pPr>
            <a:r>
              <a:rPr lang="en-ZA" sz="3600" dirty="0">
                <a:latin typeface="+mj-lt"/>
                <a:ea typeface="+mj-ea"/>
                <a:cs typeface="+mj-cs"/>
              </a:rPr>
              <a:t>health,  science &amp; research </a:t>
            </a:r>
          </a:p>
        </p:txBody>
      </p:sp>
    </p:spTree>
    <p:extLst>
      <p:ext uri="{BB962C8B-B14F-4D97-AF65-F5344CB8AC3E}">
        <p14:creationId xmlns:p14="http://schemas.microsoft.com/office/powerpoint/2010/main" val="34838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 algn="ctr" rtl="0">
              <a:spcBef>
                <a:spcPct val="0"/>
              </a:spcBef>
              <a:buClr>
                <a:srgbClr val="263B8A"/>
              </a:buClr>
            </a:pPr>
            <a:r>
              <a:rPr lang="en-ZA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Colours and Palette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521"/>
            <a:ext cx="8229600" cy="36832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ZA" sz="3200" b="1" dirty="0" smtClean="0">
                <a:solidFill>
                  <a:srgbClr val="F36D2F"/>
                </a:solidFill>
              </a:rPr>
              <a:t>Orange</a:t>
            </a:r>
            <a:r>
              <a:rPr lang="en-ZA" sz="3200" dirty="0" smtClean="0"/>
              <a:t> : </a:t>
            </a:r>
            <a:r>
              <a:rPr lang="en-ZA" sz="3200" dirty="0"/>
              <a:t>prestigious institution, with wisdom, illumination and high </a:t>
            </a:r>
            <a:r>
              <a:rPr lang="en-ZA" sz="3200" dirty="0" smtClean="0"/>
              <a:t>quality</a:t>
            </a:r>
          </a:p>
          <a:p>
            <a:pPr marL="457200" lvl="1" indent="0">
              <a:buNone/>
            </a:pPr>
            <a:endParaRPr lang="en-ZA" sz="3200" dirty="0"/>
          </a:p>
          <a:p>
            <a:pPr marL="457200" lvl="1" indent="0">
              <a:buNone/>
            </a:pPr>
            <a:r>
              <a:rPr lang="en-ZA" sz="3200" b="1" dirty="0">
                <a:solidFill>
                  <a:srgbClr val="263B8A"/>
                </a:solidFill>
              </a:rPr>
              <a:t>Dark blue: </a:t>
            </a:r>
            <a:r>
              <a:rPr lang="en-ZA" sz="3200" dirty="0"/>
              <a:t>Dark blue is associated with depth, expertise, </a:t>
            </a:r>
            <a:r>
              <a:rPr lang="en-ZA" sz="3200"/>
              <a:t>and </a:t>
            </a:r>
            <a:r>
              <a:rPr lang="en-ZA" sz="3200" smtClean="0"/>
              <a:t>stability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7524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Proposed Vision &amp; 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4538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sz="2600" b="1" dirty="0" smtClean="0">
                <a:solidFill>
                  <a:srgbClr val="F36D2F"/>
                </a:solidFill>
              </a:rPr>
              <a:t>VISION:</a:t>
            </a:r>
          </a:p>
          <a:p>
            <a:r>
              <a:rPr lang="en-ZA" sz="2600" dirty="0" smtClean="0"/>
              <a:t>To be one of the top  100 universities in the world in </a:t>
            </a:r>
            <a:r>
              <a:rPr lang="en-ZA" sz="2800" dirty="0" smtClean="0"/>
              <a:t>teaching</a:t>
            </a:r>
            <a:r>
              <a:rPr lang="en-ZA" sz="2800" dirty="0"/>
              <a:t>, research, knowledge transfer </a:t>
            </a:r>
            <a:endParaRPr lang="en-ZA" sz="2600" dirty="0" smtClean="0"/>
          </a:p>
          <a:p>
            <a:pPr marL="0" indent="0">
              <a:buNone/>
            </a:pPr>
            <a:r>
              <a:rPr lang="en-ZA" sz="2600" b="1" dirty="0" smtClean="0">
                <a:solidFill>
                  <a:srgbClr val="F36D2F"/>
                </a:solidFill>
              </a:rPr>
              <a:t>MISSION: </a:t>
            </a:r>
          </a:p>
          <a:p>
            <a:r>
              <a:rPr lang="en-ZA" sz="2600" dirty="0" smtClean="0"/>
              <a:t>To produce health professionals  dedicated to provide a quality health service to each patient</a:t>
            </a:r>
          </a:p>
          <a:p>
            <a:r>
              <a:rPr lang="en-ZA" sz="2600" dirty="0" smtClean="0"/>
              <a:t>To produce  health professionals committed </a:t>
            </a:r>
            <a:r>
              <a:rPr lang="en-ZA" sz="2600" dirty="0"/>
              <a:t>to learn to serve with integrity  </a:t>
            </a:r>
          </a:p>
          <a:p>
            <a:r>
              <a:rPr lang="en-ZA" sz="2600" dirty="0" smtClean="0"/>
              <a:t>To impart knowledge </a:t>
            </a:r>
            <a:r>
              <a:rPr lang="en-ZA" sz="2600" dirty="0"/>
              <a:t>for compassionate patient centred care</a:t>
            </a:r>
          </a:p>
          <a:p>
            <a:r>
              <a:rPr lang="en-ZA" sz="2600" dirty="0" smtClean="0"/>
              <a:t>To train health professionals who provide </a:t>
            </a:r>
            <a:r>
              <a:rPr lang="en-ZA" sz="2600" dirty="0"/>
              <a:t>excellent and efficient services with </a:t>
            </a:r>
            <a:r>
              <a:rPr lang="en-ZA" sz="2600" dirty="0" smtClean="0"/>
              <a:t>humility</a:t>
            </a:r>
          </a:p>
          <a:p>
            <a:r>
              <a:rPr lang="en-ZA" sz="2600" dirty="0" smtClean="0"/>
              <a:t>To generate research-based evidence to improve the quality of health services </a:t>
            </a:r>
            <a:endParaRPr lang="en-ZA" sz="2600" dirty="0"/>
          </a:p>
          <a:p>
            <a:pPr lvl="1"/>
            <a:endParaRPr lang="en-ZA" b="1" dirty="0" smtClean="0">
              <a:solidFill>
                <a:srgbClr val="FF0000"/>
              </a:solidFill>
            </a:endParaRPr>
          </a:p>
          <a:p>
            <a:pPr lvl="1"/>
            <a:endParaRPr lang="en-ZA" b="1" dirty="0">
              <a:solidFill>
                <a:srgbClr val="FF0000"/>
              </a:solidFill>
            </a:endParaRPr>
          </a:p>
          <a:p>
            <a:pPr lvl="1"/>
            <a:endParaRPr lang="en-ZA" b="1" dirty="0" smtClean="0">
              <a:solidFill>
                <a:srgbClr val="FF0000"/>
              </a:solidFill>
            </a:endParaRPr>
          </a:p>
          <a:p>
            <a:pPr lvl="1"/>
            <a:endParaRPr lang="en-Z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Proposed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26" y="1444239"/>
            <a:ext cx="7319473" cy="468192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ZA" dirty="0"/>
              <a:t>Diligence</a:t>
            </a:r>
          </a:p>
          <a:p>
            <a:pPr>
              <a:spcBef>
                <a:spcPts val="1800"/>
              </a:spcBef>
            </a:pPr>
            <a:r>
              <a:rPr lang="en-ZA" dirty="0" smtClean="0"/>
              <a:t>Integrity</a:t>
            </a:r>
          </a:p>
          <a:p>
            <a:pPr>
              <a:spcBef>
                <a:spcPts val="1800"/>
              </a:spcBef>
            </a:pPr>
            <a:r>
              <a:rPr lang="en-ZA" dirty="0"/>
              <a:t>Commitment </a:t>
            </a:r>
          </a:p>
          <a:p>
            <a:pPr>
              <a:spcBef>
                <a:spcPts val="1800"/>
              </a:spcBef>
            </a:pPr>
            <a:r>
              <a:rPr lang="en-ZA" dirty="0" smtClean="0"/>
              <a:t>Humility</a:t>
            </a:r>
          </a:p>
          <a:p>
            <a:pPr>
              <a:spcBef>
                <a:spcPts val="1800"/>
              </a:spcBef>
            </a:pPr>
            <a:r>
              <a:rPr lang="en-ZA" dirty="0" smtClean="0"/>
              <a:t>Respect</a:t>
            </a:r>
          </a:p>
          <a:p>
            <a:pPr>
              <a:spcBef>
                <a:spcPts val="1800"/>
              </a:spcBef>
            </a:pPr>
            <a:r>
              <a:rPr lang="en-ZA" dirty="0" smtClean="0"/>
              <a:t>Relevance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769122"/>
            <a:ext cx="2354792" cy="5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Type face or typography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Sefako</a:t>
            </a:r>
            <a:r>
              <a:rPr lang="en-ZA" dirty="0" smtClean="0"/>
              <a:t> </a:t>
            </a:r>
            <a:r>
              <a:rPr lang="en-ZA" dirty="0" err="1" smtClean="0"/>
              <a:t>Makgatho</a:t>
            </a:r>
            <a:r>
              <a:rPr lang="en-ZA" dirty="0" smtClean="0"/>
              <a:t> Health Science University (Calibri)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6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14" y="3429000"/>
            <a:ext cx="5400434" cy="1470025"/>
          </a:xfrm>
        </p:spPr>
        <p:txBody>
          <a:bodyPr/>
          <a:lstStyle/>
          <a:p>
            <a:pPr algn="l"/>
            <a:r>
              <a:rPr lang="en-ZA" dirty="0" smtClean="0"/>
              <a:t>Imagery</a:t>
            </a:r>
            <a:endParaRPr lang="en-ZA" dirty="0"/>
          </a:p>
        </p:txBody>
      </p:sp>
      <p:pic>
        <p:nvPicPr>
          <p:cNvPr id="1027" name="Picture 3" descr="Header-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6" y="0"/>
            <a:ext cx="9155076" cy="21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5" y="278674"/>
            <a:ext cx="2593046" cy="2891246"/>
          </a:xfrm>
          <a:prstGeom prst="rect">
            <a:avLst/>
          </a:prstGeom>
        </p:spPr>
      </p:pic>
      <p:pic>
        <p:nvPicPr>
          <p:cNvPr id="10" name="Picture 3" descr="Header-Bor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 flipH="1" flipV="1">
            <a:off x="0" y="5215782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2" b="1178"/>
          <a:stretch/>
        </p:blipFill>
        <p:spPr>
          <a:xfrm>
            <a:off x="6139543" y="1942783"/>
            <a:ext cx="3004457" cy="491521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714" y="4992189"/>
            <a:ext cx="6400800" cy="816429"/>
          </a:xfrm>
        </p:spPr>
        <p:txBody>
          <a:bodyPr/>
          <a:lstStyle/>
          <a:p>
            <a:pPr algn="l"/>
            <a:r>
              <a:rPr lang="en-ZA" dirty="0" err="1" smtClean="0">
                <a:solidFill>
                  <a:schemeClr val="tx1"/>
                </a:solidFill>
              </a:rPr>
              <a:t>Sefako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Makgatho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Sefako</a:t>
            </a:r>
            <a:r>
              <a:rPr lang="en-ZA" dirty="0" smtClean="0"/>
              <a:t> </a:t>
            </a:r>
            <a:r>
              <a:rPr lang="en-ZA" dirty="0" err="1" smtClean="0"/>
              <a:t>Makgatho</a:t>
            </a:r>
            <a:r>
              <a:rPr lang="en-ZA" dirty="0" smtClean="0"/>
              <a:t> University</a:t>
            </a:r>
          </a:p>
          <a:p>
            <a:r>
              <a:rPr lang="en-ZA" dirty="0" smtClean="0"/>
              <a:t>SMU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94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ZA" dirty="0"/>
          </a:p>
          <a:p>
            <a:pPr lvl="0">
              <a:spcBef>
                <a:spcPts val="1800"/>
              </a:spcBef>
            </a:pPr>
            <a:r>
              <a:rPr lang="en-US" dirty="0" err="1"/>
              <a:t>Setlogelo</a:t>
            </a:r>
            <a:r>
              <a:rPr lang="en-US" dirty="0"/>
              <a:t> Drive, </a:t>
            </a:r>
            <a:r>
              <a:rPr lang="en-ZA" dirty="0" smtClean="0"/>
              <a:t>Road</a:t>
            </a:r>
            <a:r>
              <a:rPr lang="en-ZA" dirty="0"/>
              <a:t>, Ga-</a:t>
            </a:r>
            <a:r>
              <a:rPr lang="en-ZA" dirty="0" err="1"/>
              <a:t>Rankuwa</a:t>
            </a:r>
            <a:r>
              <a:rPr lang="en-ZA" dirty="0"/>
              <a:t>, Gauteng, 2000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Telephone: 012 521 4112 | Fax : 012 560 </a:t>
            </a:r>
            <a:r>
              <a:rPr lang="en-ZA" dirty="0" smtClean="0"/>
              <a:t>4484/0274</a:t>
            </a:r>
            <a:br>
              <a:rPr lang="en-ZA" dirty="0" smtClean="0"/>
            </a:br>
            <a:r>
              <a:rPr lang="en-ZA" dirty="0" smtClean="0"/>
              <a:t>Temporary: Email</a:t>
            </a:r>
            <a:r>
              <a:rPr lang="en-ZA" dirty="0"/>
              <a:t>: </a:t>
            </a:r>
            <a:r>
              <a:rPr lang="en-ZA" dirty="0">
                <a:solidFill>
                  <a:srgbClr val="283CEB"/>
                </a:solidFill>
              </a:rPr>
              <a:t>Beatrice.ferreira@ul.ac.za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PO BOX 114 </a:t>
            </a:r>
            <a:r>
              <a:rPr lang="en-ZA" dirty="0" smtClean="0"/>
              <a:t>MEDUNSA (NEW POST OFFICE BOX)</a:t>
            </a:r>
            <a:br>
              <a:rPr lang="en-ZA" dirty="0" smtClean="0"/>
            </a:br>
            <a:r>
              <a:rPr lang="en-ZA" dirty="0" smtClean="0"/>
              <a:t>0204</a:t>
            </a:r>
            <a:endParaRPr lang="en-ZA" dirty="0"/>
          </a:p>
          <a:p>
            <a:pPr lvl="0">
              <a:spcBef>
                <a:spcPts val="1800"/>
              </a:spcBef>
            </a:pPr>
            <a:r>
              <a:rPr lang="en-ZA" dirty="0" smtClean="0"/>
              <a:t>Will operate from the Clinical Pathology Building, until a new building is erected</a:t>
            </a:r>
          </a:p>
          <a:p>
            <a:pPr lvl="0">
              <a:spcBef>
                <a:spcPts val="1800"/>
              </a:spcBef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06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2607" y="153824"/>
            <a:ext cx="4705552" cy="6604027"/>
            <a:chOff x="2342607" y="153824"/>
            <a:chExt cx="4705552" cy="66040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4" t="16939" r="27458" b="4223"/>
            <a:stretch/>
          </p:blipFill>
          <p:spPr bwMode="auto">
            <a:xfrm>
              <a:off x="2342607" y="153824"/>
              <a:ext cx="4667794" cy="660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62200" y="1663175"/>
              <a:ext cx="4657071" cy="923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57439" y="5407300"/>
              <a:ext cx="4690720" cy="923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7810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 </a:t>
            </a:r>
            <a:r>
              <a:rPr lang="en-ZA" sz="4000" dirty="0"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947"/>
            <a:ext cx="8229600" cy="569149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ZA" dirty="0"/>
              <a:t>Legislative compliance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Compliance with MOA (transitional arrangements)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Planning (agreement on strategic and operational </a:t>
            </a:r>
            <a:r>
              <a:rPr lang="en-ZA" dirty="0" smtClean="0"/>
              <a:t>priorities)</a:t>
            </a:r>
          </a:p>
          <a:p>
            <a:pPr lvl="0">
              <a:lnSpc>
                <a:spcPct val="120000"/>
              </a:lnSpc>
            </a:pPr>
            <a:r>
              <a:rPr lang="en-ZA" dirty="0" smtClean="0"/>
              <a:t>Appointment </a:t>
            </a:r>
            <a:r>
              <a:rPr lang="en-ZA" dirty="0"/>
              <a:t>of an incorporation Manager to drive the process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Development of a preliminary vision, mission and common values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Projected new identity (branding)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Identification of risks and mitigation strategies </a:t>
            </a:r>
            <a:endParaRPr lang="en-ZA" dirty="0" smtClean="0"/>
          </a:p>
          <a:p>
            <a:pPr lvl="0">
              <a:lnSpc>
                <a:spcPct val="120000"/>
              </a:lnSpc>
            </a:pPr>
            <a:r>
              <a:rPr lang="en-ZA" dirty="0" smtClean="0"/>
              <a:t>Due </a:t>
            </a:r>
            <a:r>
              <a:rPr lang="en-ZA" dirty="0"/>
              <a:t>diligence and audits </a:t>
            </a:r>
            <a:endParaRPr lang="en-ZA" dirty="0" smtClean="0"/>
          </a:p>
          <a:p>
            <a:pPr lvl="0">
              <a:lnSpc>
                <a:spcPct val="120000"/>
              </a:lnSpc>
            </a:pPr>
            <a:r>
              <a:rPr lang="en-ZA" dirty="0" smtClean="0"/>
              <a:t>Establishment </a:t>
            </a:r>
            <a:r>
              <a:rPr lang="en-ZA" dirty="0"/>
              <a:t>of joint incorporation “working groups” 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Implementation framework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Appointment of new management </a:t>
            </a:r>
          </a:p>
          <a:p>
            <a:pPr lvl="0">
              <a:lnSpc>
                <a:spcPct val="120000"/>
              </a:lnSpc>
            </a:pPr>
            <a:r>
              <a:rPr lang="en-ZA" dirty="0"/>
              <a:t>Appointment of new Council (within 12 months from date of incorporation) </a:t>
            </a:r>
          </a:p>
          <a:p>
            <a:pPr>
              <a:lnSpc>
                <a:spcPct val="120000"/>
              </a:lnSpc>
            </a:pPr>
            <a:r>
              <a:rPr lang="en-ZA" dirty="0"/>
              <a:t>Institutional Operating Plan (within 12 months from date </a:t>
            </a:r>
            <a:r>
              <a:rPr lang="en-ZA" dirty="0" smtClean="0"/>
              <a:t>of</a:t>
            </a:r>
            <a:br>
              <a:rPr lang="en-ZA" dirty="0" smtClean="0"/>
            </a:br>
            <a:r>
              <a:rPr lang="en-ZA" dirty="0" smtClean="0"/>
              <a:t>incorporation)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87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/>
              <a:t>How he is remembered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2" b="1178"/>
          <a:stretch/>
        </p:blipFill>
        <p:spPr>
          <a:xfrm>
            <a:off x="6139543" y="1942783"/>
            <a:ext cx="3004457" cy="4915217"/>
          </a:xfrm>
          <a:prstGeom prst="rect">
            <a:avLst/>
          </a:prstGeom>
        </p:spPr>
      </p:pic>
      <p:pic>
        <p:nvPicPr>
          <p:cNvPr id="5" name="Picture 3" descr="Header-Bo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>
            <a:off x="6875410" y="0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ader-Bo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 flipH="1" flipV="1">
            <a:off x="0" y="5215782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5644497" cy="5033963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The writer has vivid recollections of attending a moving service at which tributes were paid to this versatile African</a:t>
            </a:r>
            <a:r>
              <a:rPr lang="en-ZA" i="1" dirty="0">
                <a:solidFill>
                  <a:srgbClr val="FF0000"/>
                </a:solidFill>
              </a:rPr>
              <a:t>. Enthusiastic and warm-hearted references were made to his fearlessness, his devotion to progress among his people and his willingness to spend himself in their service. </a:t>
            </a:r>
            <a:r>
              <a:rPr lang="en-ZA" dirty="0"/>
              <a:t>All an interested observer could do was to express the wish that more would follow in his footsteps" ("Late S. M. </a:t>
            </a:r>
            <a:r>
              <a:rPr lang="en-ZA" dirty="0" err="1"/>
              <a:t>Makgatho</a:t>
            </a:r>
            <a:r>
              <a:rPr lang="en-ZA" dirty="0"/>
              <a:t>: . . . Great teacher-politician", </a:t>
            </a:r>
            <a:r>
              <a:rPr lang="en-ZA" i="1" dirty="0" err="1"/>
              <a:t>Imvo</a:t>
            </a:r>
            <a:r>
              <a:rPr lang="en-ZA" i="1" dirty="0"/>
              <a:t> </a:t>
            </a:r>
            <a:r>
              <a:rPr lang="en-ZA" i="1" dirty="0" err="1"/>
              <a:t>Zabantsundu</a:t>
            </a:r>
            <a:r>
              <a:rPr lang="en-ZA" dirty="0"/>
              <a:t>, October 28, </a:t>
            </a:r>
            <a:r>
              <a:rPr lang="en-ZA" dirty="0" smtClean="0"/>
              <a:t>1961</a:t>
            </a:r>
          </a:p>
          <a:p>
            <a:r>
              <a:rPr lang="en-ZA" dirty="0"/>
              <a:t>President </a:t>
            </a:r>
            <a:r>
              <a:rPr lang="en-ZA" dirty="0" err="1"/>
              <a:t>Makgatho's</a:t>
            </a:r>
            <a:r>
              <a:rPr lang="en-ZA" dirty="0"/>
              <a:t> legacy, </a:t>
            </a:r>
            <a:r>
              <a:rPr lang="en-ZA" b="1" dirty="0">
                <a:solidFill>
                  <a:srgbClr val="FF0000"/>
                </a:solidFill>
              </a:rPr>
              <a:t>is </a:t>
            </a:r>
            <a:r>
              <a:rPr lang="en-ZA" b="1" i="1" dirty="0">
                <a:solidFill>
                  <a:srgbClr val="FF0000"/>
                </a:solidFill>
              </a:rPr>
              <a:t>the need to remain rooted in our communities and to respond to broader </a:t>
            </a:r>
            <a:r>
              <a:rPr lang="en-ZA" b="1" i="1" dirty="0" smtClean="0">
                <a:solidFill>
                  <a:srgbClr val="FF0000"/>
                </a:solidFill>
              </a:rPr>
              <a:t>societal issues</a:t>
            </a:r>
          </a:p>
          <a:p>
            <a:pPr>
              <a:spcBef>
                <a:spcPts val="1200"/>
              </a:spcBef>
            </a:pPr>
            <a:r>
              <a:rPr lang="en-ZA" dirty="0" err="1"/>
              <a:t>Sefako</a:t>
            </a:r>
            <a:r>
              <a:rPr lang="en-ZA" dirty="0"/>
              <a:t> </a:t>
            </a:r>
            <a:r>
              <a:rPr lang="en-ZA" dirty="0" err="1"/>
              <a:t>Makgatho</a:t>
            </a:r>
            <a:r>
              <a:rPr lang="en-ZA" dirty="0"/>
              <a:t> died  on the 23 May 1951,  in Riverside, Pretoria</a:t>
            </a:r>
          </a:p>
          <a:p>
            <a:pPr>
              <a:spcBef>
                <a:spcPts val="1200"/>
              </a:spcBef>
            </a:pPr>
            <a:endParaRPr lang="en-ZA" dirty="0"/>
          </a:p>
          <a:p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Posts Advertised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Vice Chancellor</a:t>
            </a:r>
          </a:p>
          <a:p>
            <a:r>
              <a:rPr lang="en-ZA" sz="2800" dirty="0" smtClean="0"/>
              <a:t>Registrar</a:t>
            </a:r>
          </a:p>
          <a:p>
            <a:r>
              <a:rPr lang="en-ZA" sz="2800" dirty="0" smtClean="0"/>
              <a:t>Chief Operating Officer</a:t>
            </a:r>
          </a:p>
          <a:p>
            <a:r>
              <a:rPr lang="en-ZA" sz="2800" dirty="0" smtClean="0"/>
              <a:t>8 Post Graduate Teaching and Research Fellows</a:t>
            </a:r>
          </a:p>
          <a:p>
            <a:r>
              <a:rPr lang="en-ZA" sz="2800" dirty="0" smtClean="0"/>
              <a:t>Executive Assistant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1143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Governance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b="1" dirty="0"/>
              <a:t>Matters of URGENCY for IC: </a:t>
            </a:r>
            <a:endParaRPr lang="en-ZA" dirty="0"/>
          </a:p>
          <a:p>
            <a:r>
              <a:rPr lang="en-ZA" dirty="0" smtClean="0"/>
              <a:t>Approving the annual budget</a:t>
            </a:r>
          </a:p>
          <a:p>
            <a:r>
              <a:rPr lang="en-ZA" dirty="0" smtClean="0"/>
              <a:t>Determining an admissions policy</a:t>
            </a:r>
          </a:p>
          <a:p>
            <a:r>
              <a:rPr lang="en-ZA" dirty="0" smtClean="0"/>
              <a:t>Agreeing on the fee structure and terms of payment for new and existing students</a:t>
            </a:r>
          </a:p>
          <a:p>
            <a:r>
              <a:rPr lang="en-ZA" dirty="0" smtClean="0"/>
              <a:t>Deciding on criteria and processes for financial aid and student loans</a:t>
            </a:r>
          </a:p>
          <a:p>
            <a:r>
              <a:rPr lang="en-ZA" dirty="0" smtClean="0"/>
              <a:t>Setting up audit; finance, HR, remuneration committees of council</a:t>
            </a:r>
          </a:p>
          <a:p>
            <a:r>
              <a:rPr lang="en-ZA" dirty="0" smtClean="0"/>
              <a:t>Deciding on disciplinary code and rules for students and employees</a:t>
            </a:r>
          </a:p>
          <a:p>
            <a:r>
              <a:rPr lang="en-ZA" dirty="0" smtClean="0"/>
              <a:t>Determining conditions of service</a:t>
            </a:r>
          </a:p>
          <a:p>
            <a:r>
              <a:rPr lang="en-ZA" dirty="0" smtClean="0"/>
              <a:t>Developing an institutional operating plan</a:t>
            </a:r>
          </a:p>
          <a:p>
            <a:r>
              <a:rPr lang="en-ZA" dirty="0" smtClean="0"/>
              <a:t>Developing a </a:t>
            </a:r>
            <a:r>
              <a:rPr lang="en-ZA" dirty="0"/>
              <a:t>language policy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4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46" y="419917"/>
            <a:ext cx="7399867" cy="580495"/>
          </a:xfrm>
        </p:spPr>
        <p:txBody>
          <a:bodyPr>
            <a:noAutofit/>
          </a:bodyPr>
          <a:lstStyle/>
          <a:p>
            <a:r>
              <a:rPr lang="en-ZA" dirty="0"/>
              <a:t>Academic Planning, Quality </a:t>
            </a:r>
            <a:r>
              <a:rPr lang="en-ZA" dirty="0" err="1"/>
              <a:t>Assuarance</a:t>
            </a:r>
            <a:r>
              <a:rPr lang="en-ZA" dirty="0"/>
              <a:t>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789"/>
            <a:ext cx="8229600" cy="457937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ZA" b="1" dirty="0"/>
              <a:t>MATTERS REQUIRING URGENT ATTENTION</a:t>
            </a:r>
            <a:endParaRPr lang="en-ZA" dirty="0"/>
          </a:p>
          <a:p>
            <a:pPr lvl="0">
              <a:spcBef>
                <a:spcPts val="1800"/>
              </a:spcBef>
            </a:pPr>
            <a:r>
              <a:rPr lang="en-ZA" dirty="0"/>
              <a:t>Admissions policy (must be aligned without delay)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Registration – alignment; single database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Academic Calendar 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Fee structure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Student financial aid/ bursaries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Disciplinary code and rules</a:t>
            </a:r>
          </a:p>
          <a:p>
            <a:pPr lvl="0">
              <a:spcBef>
                <a:spcPts val="1800"/>
              </a:spcBef>
            </a:pPr>
            <a:r>
              <a:rPr lang="en-ZA" dirty="0"/>
              <a:t>Centralisation or decentralisation of student </a:t>
            </a:r>
            <a:r>
              <a:rPr lang="en-ZA"/>
              <a:t>admin </a:t>
            </a:r>
            <a:r>
              <a:rPr lang="en-ZA" smtClean="0"/>
              <a:t>processes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56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308"/>
          </a:xfrm>
        </p:spPr>
        <p:txBody>
          <a:bodyPr>
            <a:normAutofit/>
          </a:bodyPr>
          <a:lstStyle/>
          <a:p>
            <a:r>
              <a:rPr lang="en-ZA" sz="3600" dirty="0"/>
              <a:t>Human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833" y="1010540"/>
            <a:ext cx="4063526" cy="5663725"/>
          </a:xfrm>
        </p:spPr>
        <p:txBody>
          <a:bodyPr>
            <a:noAutofit/>
          </a:bodyPr>
          <a:lstStyle/>
          <a:p>
            <a:pPr>
              <a:buClr>
                <a:srgbClr val="F36D2F"/>
              </a:buClr>
            </a:pPr>
            <a:r>
              <a:rPr lang="en-ZA" sz="1800" dirty="0" smtClean="0">
                <a:solidFill>
                  <a:srgbClr val="000000"/>
                </a:solidFill>
              </a:rPr>
              <a:t>Change management</a:t>
            </a:r>
          </a:p>
          <a:p>
            <a:pPr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Harmonisation of HR policies and procedures (not limited to…)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The appointment and promotion of academic and support staff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Working hours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Retirement policy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Advertisement of posts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Appointment of Deans 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Probation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Private work and consulting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Selection and search committees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Study and sabbatical leave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Workload models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Research ethics and code </a:t>
            </a:r>
            <a:r>
              <a:rPr lang="en-ZA" sz="1800">
                <a:solidFill>
                  <a:srgbClr val="000000"/>
                </a:solidFill>
              </a:rPr>
              <a:t>of </a:t>
            </a:r>
            <a:r>
              <a:rPr lang="en-ZA" sz="1800" smtClean="0">
                <a:solidFill>
                  <a:srgbClr val="000000"/>
                </a:solidFill>
              </a:rPr>
              <a:t>conduct</a:t>
            </a:r>
          </a:p>
          <a:p>
            <a:pPr lvl="0">
              <a:buClr>
                <a:srgbClr val="F36D2F"/>
              </a:buClr>
            </a:pPr>
            <a:r>
              <a:rPr lang="en-ZA" sz="1800">
                <a:solidFill>
                  <a:srgbClr val="000000"/>
                </a:solidFill>
              </a:rPr>
              <a:t>Intellectual capital/ </a:t>
            </a:r>
            <a:r>
              <a:rPr lang="en-ZA" sz="1800" smtClean="0">
                <a:solidFill>
                  <a:srgbClr val="000000"/>
                </a:solidFill>
              </a:rPr>
              <a:t>property </a:t>
            </a:r>
            <a:endParaRPr lang="en-ZA" sz="1800">
              <a:solidFill>
                <a:srgbClr val="000000"/>
              </a:solidFill>
            </a:endParaRPr>
          </a:p>
          <a:p>
            <a:pPr lvl="0">
              <a:buClr>
                <a:srgbClr val="F36D2F"/>
              </a:buClr>
            </a:pPr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379" y="1010540"/>
            <a:ext cx="4038600" cy="4525963"/>
          </a:xfrm>
        </p:spPr>
        <p:txBody>
          <a:bodyPr>
            <a:noAutofit/>
          </a:bodyPr>
          <a:lstStyle/>
          <a:p>
            <a:pPr>
              <a:buClr>
                <a:srgbClr val="F36D2F"/>
              </a:buClr>
            </a:pPr>
            <a:r>
              <a:rPr lang="en-ZA" sz="1800">
                <a:solidFill>
                  <a:srgbClr val="000000"/>
                </a:solidFill>
              </a:rPr>
              <a:t>HIV/AIDS</a:t>
            </a:r>
          </a:p>
          <a:p>
            <a:pPr lvl="0">
              <a:buClr>
                <a:srgbClr val="F36D2F"/>
              </a:buClr>
            </a:pPr>
            <a:r>
              <a:rPr lang="en-ZA" sz="1800" smtClean="0">
                <a:solidFill>
                  <a:srgbClr val="000000"/>
                </a:solidFill>
              </a:rPr>
              <a:t>Holding </a:t>
            </a:r>
            <a:r>
              <a:rPr lang="en-ZA" sz="1800" dirty="0">
                <a:solidFill>
                  <a:srgbClr val="000000"/>
                </a:solidFill>
              </a:rPr>
              <a:t>of public office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Relationships btw staff and students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Relocation allowances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Absenteeism and desertion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Sexual harassment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Staff development and training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Salary supplementation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Travel and disbursements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Discipline and grievance policy and procedures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Employment equity</a:t>
            </a:r>
          </a:p>
          <a:p>
            <a:pPr lvl="0"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Occupational Health and Safety </a:t>
            </a:r>
          </a:p>
          <a:p>
            <a:pPr>
              <a:buClr>
                <a:srgbClr val="F36D2F"/>
              </a:buClr>
            </a:pPr>
            <a:r>
              <a:rPr lang="en-ZA" sz="1800" dirty="0">
                <a:solidFill>
                  <a:srgbClr val="000000"/>
                </a:solidFill>
              </a:rPr>
              <a:t>4.5 Relations with Trade Unions and other staff associations are essential and must begin </a:t>
            </a:r>
            <a:r>
              <a:rPr lang="en-ZA" sz="1800">
                <a:solidFill>
                  <a:srgbClr val="000000"/>
                </a:solidFill>
              </a:rPr>
              <a:t>immediately </a:t>
            </a:r>
            <a:r>
              <a:rPr lang="en-ZA" sz="1800" smtClean="0">
                <a:solidFill>
                  <a:srgbClr val="000000"/>
                </a:solidFill>
              </a:rPr>
              <a:t/>
            </a:r>
            <a:br>
              <a:rPr lang="en-ZA" sz="1800" smtClean="0">
                <a:solidFill>
                  <a:srgbClr val="000000"/>
                </a:solidFill>
              </a:rPr>
            </a:br>
            <a:r>
              <a:rPr lang="en-ZA" sz="1800" smtClean="0">
                <a:solidFill>
                  <a:srgbClr val="000000"/>
                </a:solidFill>
              </a:rPr>
              <a:t>(</a:t>
            </a:r>
            <a:r>
              <a:rPr lang="en-ZA" sz="1800" dirty="0">
                <a:solidFill>
                  <a:srgbClr val="000000"/>
                </a:solidFill>
              </a:rPr>
              <a:t>Labour Relations Officer</a:t>
            </a:r>
            <a:r>
              <a:rPr lang="en-ZA" sz="1800">
                <a:solidFill>
                  <a:srgbClr val="000000"/>
                </a:solidFill>
              </a:rPr>
              <a:t>) </a:t>
            </a:r>
            <a:endParaRPr lang="en-ZA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Financial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ZA" b="1" dirty="0"/>
              <a:t>KEY ISSUES REQUIRING ATTENTION</a:t>
            </a:r>
            <a:endParaRPr lang="en-ZA" dirty="0"/>
          </a:p>
          <a:p>
            <a:pPr lvl="0">
              <a:spcBef>
                <a:spcPts val="1200"/>
              </a:spcBef>
            </a:pPr>
            <a:r>
              <a:rPr lang="en-ZA" dirty="0"/>
              <a:t>Financial governance and </a:t>
            </a:r>
            <a:r>
              <a:rPr lang="en-ZA" dirty="0" smtClean="0"/>
              <a:t>management- Policies Developed</a:t>
            </a:r>
            <a:endParaRPr lang="en-ZA" dirty="0"/>
          </a:p>
          <a:p>
            <a:pPr lvl="0">
              <a:spcBef>
                <a:spcPts val="1200"/>
              </a:spcBef>
            </a:pPr>
            <a:r>
              <a:rPr lang="en-ZA" dirty="0" smtClean="0"/>
              <a:t>Financial </a:t>
            </a:r>
            <a:r>
              <a:rPr lang="en-ZA" dirty="0"/>
              <a:t>systems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General accounting processes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Budget and budgetary control processes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Salary admin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Student fees and related charges</a:t>
            </a:r>
          </a:p>
          <a:p>
            <a:pPr lvl="0">
              <a:spcBef>
                <a:spcPts val="1200"/>
              </a:spcBef>
            </a:pPr>
            <a:r>
              <a:rPr lang="en-ZA" dirty="0" smtClean="0"/>
              <a:t>Human resources</a:t>
            </a:r>
            <a:endParaRPr lang="en-ZA" dirty="0"/>
          </a:p>
          <a:p>
            <a:pPr lvl="0">
              <a:spcBef>
                <a:spcPts val="1200"/>
              </a:spcBef>
            </a:pPr>
            <a:r>
              <a:rPr lang="en-ZA" dirty="0"/>
              <a:t>Financial reporting and financial </a:t>
            </a:r>
            <a:r>
              <a:rPr lang="en-ZA" dirty="0" smtClean="0"/>
              <a:t>statements- IFRS to be used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8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ZA" b="1" smtClean="0"/>
              <a:t>AUDIT:</a:t>
            </a:r>
            <a:endParaRPr lang="en-ZA" smtClean="0"/>
          </a:p>
          <a:p>
            <a:pPr lvl="0">
              <a:spcBef>
                <a:spcPts val="1200"/>
              </a:spcBef>
            </a:pPr>
            <a:r>
              <a:rPr lang="en-ZA" smtClean="0"/>
              <a:t>IT </a:t>
            </a:r>
            <a:r>
              <a:rPr lang="en-ZA" dirty="0"/>
              <a:t>software licenses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Teaching support systems 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Major admin systems </a:t>
            </a:r>
            <a:r>
              <a:rPr lang="en-ZA" dirty="0" err="1"/>
              <a:t>eg</a:t>
            </a:r>
            <a:r>
              <a:rPr lang="en-ZA" dirty="0"/>
              <a:t> timetabling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Desktop and laptop systems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Procurement and Support contracts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Internal service provision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People </a:t>
            </a:r>
            <a:r>
              <a:rPr lang="en-ZA" dirty="0" err="1"/>
              <a:t>eg</a:t>
            </a:r>
            <a:r>
              <a:rPr lang="en-ZA" dirty="0"/>
              <a:t> skills of individual staff</a:t>
            </a:r>
          </a:p>
          <a:p>
            <a:pPr lvl="0">
              <a:spcBef>
                <a:spcPts val="1200"/>
              </a:spcBef>
            </a:pPr>
            <a:r>
              <a:rPr lang="en-ZA" dirty="0"/>
              <a:t>Operational costs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7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Properties, Buildings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Land</a:t>
            </a:r>
            <a:r>
              <a:rPr lang="en-ZA" dirty="0"/>
              <a:t>; state of buildings, residential space; rentals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Fast </a:t>
            </a:r>
            <a:r>
              <a:rPr lang="en-ZA" dirty="0"/>
              <a:t>track the building of facilities for student accommodation, learning rooms, administrative offices and other buildings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Plan </a:t>
            </a:r>
            <a:r>
              <a:rPr lang="en-ZA" dirty="0"/>
              <a:t>for improvement of physical infrastructure, including refurbishment of current infrastructure </a:t>
            </a:r>
          </a:p>
          <a:p>
            <a:pPr>
              <a:spcBef>
                <a:spcPts val="1200"/>
              </a:spcBef>
            </a:pPr>
            <a:r>
              <a:rPr lang="en-ZA" dirty="0"/>
              <a:t> </a:t>
            </a:r>
            <a:r>
              <a:rPr lang="en-ZA" dirty="0" smtClean="0"/>
              <a:t>Maintenance </a:t>
            </a:r>
            <a:r>
              <a:rPr lang="en-ZA" dirty="0"/>
              <a:t>of buildings and equipment</a:t>
            </a:r>
          </a:p>
          <a:p>
            <a:pPr>
              <a:spcBef>
                <a:spcPts val="1200"/>
              </a:spcBef>
            </a:pPr>
            <a:r>
              <a:rPr lang="en-ZA" dirty="0"/>
              <a:t> </a:t>
            </a:r>
            <a:r>
              <a:rPr lang="en-ZA" dirty="0" smtClean="0"/>
              <a:t>Alterations</a:t>
            </a:r>
            <a:r>
              <a:rPr lang="en-ZA" dirty="0"/>
              <a:t>: property and equipment</a:t>
            </a:r>
          </a:p>
          <a:p>
            <a:pPr>
              <a:spcBef>
                <a:spcPts val="1200"/>
              </a:spcBef>
            </a:pPr>
            <a:r>
              <a:rPr lang="en-ZA" dirty="0"/>
              <a:t> </a:t>
            </a:r>
            <a:r>
              <a:rPr lang="en-ZA" dirty="0" smtClean="0"/>
              <a:t>Provision </a:t>
            </a:r>
            <a:r>
              <a:rPr lang="en-ZA" dirty="0"/>
              <a:t>of municipal services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Plan </a:t>
            </a:r>
            <a:r>
              <a:rPr lang="en-ZA" dirty="0"/>
              <a:t>for improvement of road infrastructure and </a:t>
            </a:r>
            <a:r>
              <a:rPr lang="en-ZA" dirty="0" smtClean="0"/>
              <a:t>transport</a:t>
            </a:r>
          </a:p>
          <a:p>
            <a:pPr>
              <a:spcBef>
                <a:spcPts val="1200"/>
              </a:spcBef>
            </a:pPr>
            <a:r>
              <a:rPr lang="en-ZA" dirty="0" smtClean="0">
                <a:solidFill>
                  <a:srgbClr val="FF0000"/>
                </a:solidFill>
              </a:rPr>
              <a:t>Requested UL to transfer the funds for building the student residences to the SMU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Application and Registration of students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Timing of transferring existing students to SMU –January 2015</a:t>
            </a:r>
          </a:p>
          <a:p>
            <a:r>
              <a:rPr lang="en-ZA" dirty="0" smtClean="0"/>
              <a:t>Marketing the new SMU to students</a:t>
            </a:r>
          </a:p>
          <a:p>
            <a:r>
              <a:rPr lang="en-ZA" dirty="0" smtClean="0"/>
              <a:t>Applications for new students into SMU</a:t>
            </a:r>
          </a:p>
          <a:p>
            <a:r>
              <a:rPr lang="en-ZA" dirty="0" smtClean="0"/>
              <a:t>Application forms</a:t>
            </a:r>
          </a:p>
          <a:p>
            <a:r>
              <a:rPr lang="en-ZA" dirty="0" smtClean="0"/>
              <a:t>Fees</a:t>
            </a:r>
          </a:p>
          <a:p>
            <a:r>
              <a:rPr lang="en-ZA" dirty="0" smtClean="0"/>
              <a:t>Degree </a:t>
            </a:r>
            <a:r>
              <a:rPr lang="en-ZA" dirty="0"/>
              <a:t>courses</a:t>
            </a:r>
          </a:p>
          <a:p>
            <a:r>
              <a:rPr lang="en-ZA" dirty="0"/>
              <a:t>Short courses</a:t>
            </a:r>
          </a:p>
          <a:p>
            <a:r>
              <a:rPr lang="en-ZA" dirty="0"/>
              <a:t>Mode of teaching: at university and distance learning</a:t>
            </a:r>
          </a:p>
          <a:p>
            <a:r>
              <a:rPr lang="en-ZA" dirty="0"/>
              <a:t>Teaching </a:t>
            </a:r>
            <a:r>
              <a:rPr lang="en-ZA" dirty="0" smtClean="0"/>
              <a:t>staff</a:t>
            </a:r>
          </a:p>
          <a:p>
            <a:r>
              <a:rPr lang="en-ZA" dirty="0"/>
              <a:t>Office to manage this function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62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760" y="3205846"/>
            <a:ext cx="7399867" cy="580495"/>
          </a:xfrm>
        </p:spPr>
        <p:txBody>
          <a:bodyPr>
            <a:noAutofit/>
          </a:bodyPr>
          <a:lstStyle/>
          <a:p>
            <a:r>
              <a:rPr lang="en-ZA" dirty="0"/>
              <a:t>Comments, Q&amp;A</a:t>
            </a:r>
          </a:p>
        </p:txBody>
      </p:sp>
    </p:spTree>
    <p:extLst>
      <p:ext uri="{BB962C8B-B14F-4D97-AF65-F5344CB8AC3E}">
        <p14:creationId xmlns:p14="http://schemas.microsoft.com/office/powerpoint/2010/main" val="12784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58" y="522466"/>
            <a:ext cx="7399867" cy="580495"/>
          </a:xfrm>
        </p:spPr>
        <p:txBody>
          <a:bodyPr>
            <a:noAutofit/>
          </a:bodyPr>
          <a:lstStyle/>
          <a:p>
            <a:r>
              <a:rPr lang="en-ZA" dirty="0" smtClean="0"/>
              <a:t>Terms of Reference of </a:t>
            </a:r>
            <a:r>
              <a:rPr lang="en-ZA" smtClean="0"/>
              <a:t>the </a:t>
            </a:r>
            <a:br>
              <a:rPr lang="en-ZA" smtClean="0"/>
            </a:br>
            <a:r>
              <a:rPr lang="en-ZA" smtClean="0"/>
              <a:t>Interim Council (IC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064"/>
            <a:ext cx="8229600" cy="511038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ZA" dirty="0" smtClean="0">
                <a:effectLst/>
                <a:ea typeface="Times New Roman"/>
              </a:rPr>
              <a:t>Minister of Higher Education and Training in terms of section 20 of the Higher Education Act 1997 (Act 101 of 1997) promulgated the </a:t>
            </a:r>
            <a:r>
              <a:rPr lang="en-ZA" dirty="0" err="1" smtClean="0">
                <a:effectLst/>
                <a:ea typeface="Times New Roman"/>
              </a:rPr>
              <a:t>Sefako</a:t>
            </a:r>
            <a:r>
              <a:rPr lang="en-ZA" dirty="0" smtClean="0">
                <a:effectLst/>
                <a:ea typeface="Times New Roman"/>
              </a:rPr>
              <a:t> </a:t>
            </a:r>
            <a:r>
              <a:rPr lang="en-ZA" dirty="0" err="1" smtClean="0">
                <a:effectLst/>
                <a:ea typeface="Times New Roman"/>
              </a:rPr>
              <a:t>Makgatho</a:t>
            </a:r>
            <a:r>
              <a:rPr lang="en-ZA" dirty="0" smtClean="0">
                <a:effectLst/>
                <a:ea typeface="Times New Roman"/>
              </a:rPr>
              <a:t> Health Sciences University  (SMU) in the SA </a:t>
            </a:r>
            <a:r>
              <a:rPr lang="en-ZA" dirty="0"/>
              <a:t>Government Gazette no: 37658 of the 16 May </a:t>
            </a:r>
            <a:r>
              <a:rPr lang="en-ZA" dirty="0" smtClean="0"/>
              <a:t>2014</a:t>
            </a:r>
          </a:p>
          <a:p>
            <a:pPr>
              <a:lnSpc>
                <a:spcPct val="120000"/>
              </a:lnSpc>
            </a:pPr>
            <a:r>
              <a:rPr lang="en-ZA" dirty="0"/>
              <a:t>Perform governance function</a:t>
            </a:r>
          </a:p>
          <a:p>
            <a:pPr>
              <a:lnSpc>
                <a:spcPct val="120000"/>
              </a:lnSpc>
            </a:pPr>
            <a:r>
              <a:rPr lang="en-ZA" dirty="0"/>
              <a:t>Incorporate </a:t>
            </a:r>
            <a:r>
              <a:rPr lang="en-ZA" dirty="0" err="1"/>
              <a:t>Medunsa</a:t>
            </a:r>
            <a:r>
              <a:rPr lang="en-ZA" dirty="0"/>
              <a:t> campus into SMU</a:t>
            </a:r>
          </a:p>
          <a:p>
            <a:pPr lvl="1">
              <a:lnSpc>
                <a:spcPct val="120000"/>
              </a:lnSpc>
            </a:pPr>
            <a:r>
              <a:rPr lang="en-ZA" dirty="0"/>
              <a:t>Establish a  project steering committee </a:t>
            </a:r>
          </a:p>
          <a:p>
            <a:pPr lvl="1">
              <a:lnSpc>
                <a:spcPct val="120000"/>
              </a:lnSpc>
            </a:pPr>
            <a:r>
              <a:rPr lang="en-ZA" dirty="0"/>
              <a:t>Constitute various governance structures as contemplated by the standard institutional statute</a:t>
            </a:r>
          </a:p>
          <a:p>
            <a:pPr lvl="1">
              <a:lnSpc>
                <a:spcPct val="120000"/>
              </a:lnSpc>
            </a:pPr>
            <a:r>
              <a:rPr lang="en-ZA" dirty="0"/>
              <a:t>to establish  Joint Specialised Teams </a:t>
            </a:r>
          </a:p>
        </p:txBody>
      </p:sp>
    </p:spTree>
    <p:extLst>
      <p:ext uri="{BB962C8B-B14F-4D97-AF65-F5344CB8AC3E}">
        <p14:creationId xmlns:p14="http://schemas.microsoft.com/office/powerpoint/2010/main" val="21817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/>
              <a:t>Terms of reference for the IC, </a:t>
            </a:r>
            <a:r>
              <a:rPr lang="en-ZA" dirty="0" err="1" smtClean="0"/>
              <a:t>cont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7327"/>
            <a:ext cx="8229600" cy="475883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ZA" dirty="0" smtClean="0"/>
              <a:t>Appoint </a:t>
            </a:r>
            <a:r>
              <a:rPr lang="en-ZA" dirty="0"/>
              <a:t>an interim </a:t>
            </a:r>
            <a:r>
              <a:rPr lang="en-ZA" dirty="0" smtClean="0"/>
              <a:t> executive management </a:t>
            </a:r>
            <a:r>
              <a:rPr lang="en-ZA" dirty="0"/>
              <a:t>to manage the day to day </a:t>
            </a:r>
            <a:r>
              <a:rPr lang="en-ZA" dirty="0" smtClean="0"/>
              <a:t>activities</a:t>
            </a:r>
          </a:p>
          <a:p>
            <a:pPr lvl="0">
              <a:lnSpc>
                <a:spcPct val="110000"/>
              </a:lnSpc>
            </a:pPr>
            <a:r>
              <a:rPr lang="en-ZA" dirty="0"/>
              <a:t>C</a:t>
            </a:r>
            <a:r>
              <a:rPr lang="en-ZA" dirty="0" smtClean="0"/>
              <a:t>onstitute  </a:t>
            </a:r>
            <a:r>
              <a:rPr lang="en-ZA" dirty="0"/>
              <a:t>a Council </a:t>
            </a:r>
            <a:r>
              <a:rPr lang="en-ZA" dirty="0" smtClean="0"/>
              <a:t> </a:t>
            </a:r>
          </a:p>
          <a:p>
            <a:pPr lvl="0">
              <a:lnSpc>
                <a:spcPct val="110000"/>
              </a:lnSpc>
            </a:pPr>
            <a:r>
              <a:rPr lang="en-ZA" dirty="0" smtClean="0"/>
              <a:t>Oversee </a:t>
            </a:r>
            <a:r>
              <a:rPr lang="en-ZA" dirty="0"/>
              <a:t>the finalization of the feasibility study relating to the establishment of the new university that includes the new university’s clinical training platform that should be synchronised, aligned and </a:t>
            </a:r>
            <a:r>
              <a:rPr lang="en-ZA" dirty="0" smtClean="0"/>
              <a:t>completed</a:t>
            </a:r>
          </a:p>
          <a:p>
            <a:pPr>
              <a:lnSpc>
                <a:spcPct val="110000"/>
              </a:lnSpc>
            </a:pPr>
            <a:r>
              <a:rPr lang="en-ZA" dirty="0"/>
              <a:t>To facilitate the general operations of SMU including adequate administrative, academic, staff and residential space for when the doors of the SMU </a:t>
            </a:r>
            <a:r>
              <a:rPr lang="en-ZA" dirty="0" smtClean="0"/>
              <a:t>open </a:t>
            </a:r>
            <a:r>
              <a:rPr lang="en-ZA" dirty="0"/>
              <a:t>in 2015. </a:t>
            </a:r>
          </a:p>
        </p:txBody>
      </p:sp>
    </p:spTree>
    <p:extLst>
      <p:ext uri="{BB962C8B-B14F-4D97-AF65-F5344CB8AC3E}">
        <p14:creationId xmlns:p14="http://schemas.microsoft.com/office/powerpoint/2010/main" val="2888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/>
              <a:t>Terms of references for the IC, </a:t>
            </a:r>
            <a:r>
              <a:rPr lang="en-ZA" dirty="0" err="1" smtClean="0"/>
              <a:t>cont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ZA"/>
              <a:t>In the Interim to share academic resources between UL and MEDUNSA </a:t>
            </a:r>
            <a:r>
              <a:rPr lang="en-ZA" smtClean="0"/>
              <a:t>campus</a:t>
            </a:r>
            <a:endParaRPr lang="en-ZA"/>
          </a:p>
          <a:p>
            <a:pPr>
              <a:lnSpc>
                <a:spcPct val="110000"/>
              </a:lnSpc>
            </a:pPr>
            <a:r>
              <a:rPr lang="en-ZA" smtClean="0"/>
              <a:t>Develop </a:t>
            </a:r>
            <a:r>
              <a:rPr lang="en-ZA" dirty="0" smtClean="0"/>
              <a:t>an </a:t>
            </a:r>
            <a:r>
              <a:rPr lang="en-ZA" dirty="0"/>
              <a:t>academic plan </a:t>
            </a:r>
            <a:r>
              <a:rPr lang="en-ZA" dirty="0" smtClean="0"/>
              <a:t>for </a:t>
            </a:r>
            <a:r>
              <a:rPr lang="en-ZA" dirty="0"/>
              <a:t>a comprehensive university offering health and allied sciences programmes </a:t>
            </a:r>
            <a:endParaRPr lang="en-ZA" dirty="0" smtClean="0"/>
          </a:p>
          <a:p>
            <a:pPr lvl="0">
              <a:lnSpc>
                <a:spcPct val="110000"/>
              </a:lnSpc>
            </a:pPr>
            <a:r>
              <a:rPr lang="en-ZA" dirty="0" smtClean="0"/>
              <a:t>Develop the academic</a:t>
            </a:r>
            <a:r>
              <a:rPr lang="en-ZA" dirty="0"/>
              <a:t>, administrative and organisational structures for the new university </a:t>
            </a:r>
          </a:p>
          <a:p>
            <a:pPr lvl="0">
              <a:lnSpc>
                <a:spcPct val="110000"/>
              </a:lnSpc>
            </a:pPr>
            <a:r>
              <a:rPr lang="en-ZA" dirty="0"/>
              <a:t>N</a:t>
            </a:r>
            <a:r>
              <a:rPr lang="en-ZA" dirty="0" smtClean="0"/>
              <a:t>ominate </a:t>
            </a:r>
            <a:r>
              <a:rPr lang="en-ZA" dirty="0"/>
              <a:t>appropriate staff that will assist the DHET in the further investigation regarding the feasibility and costs of establishing and operating a veterinary faculty </a:t>
            </a:r>
            <a:r>
              <a:rPr lang="en-ZA" dirty="0" smtClean="0"/>
              <a:t>at SMU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 </a:t>
            </a:r>
            <a:r>
              <a:rPr lang="en-ZA" dirty="0">
                <a:solidFill>
                  <a:srgbClr val="000000"/>
                </a:solidFill>
              </a:rPr>
              <a:t>I</a:t>
            </a:r>
            <a:r>
              <a:rPr lang="en-ZA" dirty="0" smtClean="0">
                <a:solidFill>
                  <a:srgbClr val="000000"/>
                </a:solidFill>
                <a:effectLst/>
                <a:ea typeface="Times New Roman"/>
              </a:rPr>
              <a:t>nitiate the facilitation of the land transfer process to build new building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90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Establishing an international advisory </a:t>
            </a:r>
            <a:r>
              <a:rPr lang="en-ZA" dirty="0" err="1" smtClean="0"/>
              <a:t>committe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To advise the  Interim Council on:</a:t>
            </a:r>
          </a:p>
          <a:p>
            <a:pPr lvl="1"/>
            <a:r>
              <a:rPr lang="en-ZA" dirty="0"/>
              <a:t>The innovative academic model and academic programmes that should be offered at </a:t>
            </a:r>
            <a:r>
              <a:rPr lang="en-ZA" dirty="0" smtClean="0"/>
              <a:t> the SMU</a:t>
            </a:r>
          </a:p>
          <a:p>
            <a:pPr lvl="1"/>
            <a:r>
              <a:rPr lang="en-ZA" dirty="0" smtClean="0"/>
              <a:t>Synchronise </a:t>
            </a:r>
            <a:r>
              <a:rPr lang="en-ZA" dirty="0"/>
              <a:t>academic work with  the clinical and or community-based training platform </a:t>
            </a:r>
            <a:r>
              <a:rPr lang="en-ZA" dirty="0" smtClean="0"/>
              <a:t> of SMU</a:t>
            </a:r>
          </a:p>
          <a:p>
            <a:pPr lvl="1"/>
            <a:r>
              <a:rPr lang="en-ZA" dirty="0" smtClean="0"/>
              <a:t>The </a:t>
            </a:r>
            <a:r>
              <a:rPr lang="en-ZA" dirty="0"/>
              <a:t>process of incorporation of </a:t>
            </a:r>
            <a:r>
              <a:rPr lang="en-ZA" dirty="0" err="1"/>
              <a:t>Medunsa</a:t>
            </a:r>
            <a:r>
              <a:rPr lang="en-ZA" dirty="0"/>
              <a:t> into </a:t>
            </a:r>
            <a:r>
              <a:rPr lang="en-ZA" dirty="0" smtClean="0"/>
              <a:t>SMU with </a:t>
            </a:r>
            <a:r>
              <a:rPr lang="en-ZA" dirty="0" smtClean="0"/>
              <a:t>academi</a:t>
            </a:r>
            <a:r>
              <a:rPr lang="en-ZA" dirty="0" smtClean="0"/>
              <a:t>c </a:t>
            </a:r>
            <a:r>
              <a:rPr lang="en-ZA" dirty="0" smtClean="0"/>
              <a:t>curriculum </a:t>
            </a:r>
            <a:r>
              <a:rPr lang="en-ZA" dirty="0" smtClean="0"/>
              <a:t>in line with the mission while </a:t>
            </a:r>
            <a:r>
              <a:rPr lang="en-ZA" dirty="0"/>
              <a:t>allowing the existing students to complete their degrees without interruption.</a:t>
            </a:r>
          </a:p>
          <a:p>
            <a:pPr lvl="1"/>
            <a:r>
              <a:rPr lang="en-ZA" dirty="0"/>
              <a:t>Admission criteria that will advance innovative health delivery </a:t>
            </a:r>
            <a:r>
              <a:rPr lang="en-ZA" dirty="0" smtClean="0"/>
              <a:t>approaches</a:t>
            </a:r>
          </a:p>
          <a:p>
            <a:pPr lvl="1"/>
            <a:r>
              <a:rPr lang="en-ZA" dirty="0" smtClean="0"/>
              <a:t>Research program for the university</a:t>
            </a:r>
            <a:endParaRPr lang="en-ZA" dirty="0"/>
          </a:p>
          <a:p>
            <a:pPr lvl="1"/>
            <a:r>
              <a:rPr lang="en-ZA" dirty="0"/>
              <a:t>The constitution of the University Council and advise on the mix of skills needed  to ensure quality of learning and fundraising for the university</a:t>
            </a:r>
          </a:p>
          <a:p>
            <a:pPr lvl="1"/>
            <a:r>
              <a:rPr lang="en-ZA" dirty="0"/>
              <a:t>The mix of faculty necessary for the introduction of innovation in the development of the curriculum</a:t>
            </a:r>
          </a:p>
          <a:p>
            <a:pPr lvl="1"/>
            <a:r>
              <a:rPr lang="en-ZA" dirty="0"/>
              <a:t>Establishment of the distance learning programme using ICT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64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EOFF FOOTER NEW tex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1936"/>
            <a:ext cx="9144000" cy="3839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5624" y="6501936"/>
            <a:ext cx="858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Sefako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Makgatho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Health Sciences University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ncorporating the </a:t>
            </a:r>
            <a:r>
              <a:rPr lang="en-US" sz="1400" b="1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Medunsa</a:t>
            </a:r>
            <a:r>
              <a:rPr lang="en-US" sz="1400" b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campus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/>
              <a:t>Academic model 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endParaRPr lang="en-ZA" sz="21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endParaRPr lang="en-ZA" sz="2000" b="1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buNone/>
            </a:pPr>
            <a:endParaRPr lang="en-ZA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endParaRPr lang="en-ZA" sz="21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763" y="1185566"/>
            <a:ext cx="8120832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36D2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Comprehensive nature of the new university  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36D2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OFFERING </a:t>
            </a:r>
            <a:r>
              <a:rPr lang="en-US" sz="2400" dirty="0">
                <a:solidFill>
                  <a:srgbClr val="000000"/>
                </a:solidFill>
              </a:rPr>
              <a:t>of a PQM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Aft>
                <a:spcPts val="1200"/>
              </a:spcAft>
              <a:buClr>
                <a:srgbClr val="283CEB"/>
              </a:buClr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rgbClr val="000000"/>
                </a:solidFill>
              </a:rPr>
              <a:t>Develop programmes </a:t>
            </a:r>
            <a:r>
              <a:rPr lang="en-ZA" sz="2400" dirty="0">
                <a:solidFill>
                  <a:srgbClr val="000000"/>
                </a:solidFill>
              </a:rPr>
              <a:t>from the undergraduate level through to postgraduate and postdoctoral </a:t>
            </a:r>
            <a:r>
              <a:rPr lang="en-ZA" sz="2400" dirty="0" smtClean="0">
                <a:solidFill>
                  <a:srgbClr val="000000"/>
                </a:solidFill>
              </a:rPr>
              <a:t>levels;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Clr>
                <a:srgbClr val="283CEB"/>
              </a:buClr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rgbClr val="000000"/>
                </a:solidFill>
              </a:rPr>
              <a:t>Supplement </a:t>
            </a:r>
            <a:r>
              <a:rPr lang="en-ZA" sz="2400" dirty="0">
                <a:solidFill>
                  <a:srgbClr val="000000"/>
                </a:solidFill>
              </a:rPr>
              <a:t>all programmes with a range of Higher Certificates and Advanced Certificates in corresponding fields and </a:t>
            </a:r>
            <a:r>
              <a:rPr lang="en-ZA" sz="2400" dirty="0" smtClean="0">
                <a:solidFill>
                  <a:srgbClr val="000000"/>
                </a:solidFill>
              </a:rPr>
              <a:t>specialisations where applicable; 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F36D2F"/>
              </a:buCl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</a:rPr>
              <a:t>Complement all programmes with a range of Continuing Professional Development programmes and short courses.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3" descr="Header-Bo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0" t="22715"/>
          <a:stretch/>
        </p:blipFill>
        <p:spPr bwMode="auto">
          <a:xfrm>
            <a:off x="6875410" y="0"/>
            <a:ext cx="2268590" cy="16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87" y="5550716"/>
            <a:ext cx="756105" cy="8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Lefifi.T\AppData\Local\Microsoft\Windows\Temporary Internet Files\Content.Outlook\XAEMJRW7\Higher Education LOGO (6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9144" y="0"/>
            <a:ext cx="93485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367470" y="158552"/>
            <a:ext cx="8627294" cy="117459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None/>
            </a:pPr>
            <a:r>
              <a:rPr lang="en-ZA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model and </a:t>
            </a:r>
            <a:r>
              <a:rPr lang="en-ZA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 </a:t>
            </a:r>
            <a:r>
              <a:rPr lang="en-ZA" sz="36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Qualification Mix </a:t>
            </a:r>
            <a:r>
              <a:rPr lang="en-ZA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ZA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PQM</a:t>
            </a:r>
            <a:r>
              <a:rPr lang="en-ZA" sz="36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]</a:t>
            </a:r>
            <a:endParaRPr lang="en-ZA" sz="3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GEOFF FOOTER NEW tex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1936"/>
            <a:ext cx="9144000" cy="383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669" y="6501936"/>
            <a:ext cx="858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Sefako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Makgatho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Health Sciences University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ncorporating the </a:t>
            </a:r>
            <a:r>
              <a:rPr lang="en-US" sz="1400" b="1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Medunsa</a:t>
            </a:r>
            <a:r>
              <a:rPr lang="en-US" sz="1400" b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campus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804" y="1429062"/>
            <a:ext cx="783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rial"/>
              </a:rPr>
              <a:t>The following programmes should continue to be </a:t>
            </a:r>
            <a:r>
              <a:rPr lang="en-US" sz="2400" smtClean="0">
                <a:solidFill>
                  <a:srgbClr val="000000"/>
                </a:solidFill>
                <a:cs typeface="Arial"/>
              </a:rPr>
              <a:t>offered:</a:t>
            </a:r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033" y="600177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Recommendation 1 – extend, expand and diversify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16" y="5559262"/>
            <a:ext cx="756105" cy="8430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2102105"/>
            <a:ext cx="36184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smtClean="0">
                <a:solidFill>
                  <a:srgbClr val="000000"/>
                </a:solidFill>
                <a:cs typeface="Arial"/>
              </a:rPr>
              <a:t>Dietetics</a:t>
            </a:r>
            <a:endParaRPr lang="en-ZA" sz="2400" dirty="0" smtClean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>
                <a:solidFill>
                  <a:srgbClr val="000000"/>
                </a:solidFill>
                <a:cs typeface="Arial"/>
              </a:rPr>
              <a:t>S</a:t>
            </a:r>
            <a:r>
              <a:rPr lang="en-ZA" sz="2400" dirty="0" smtClean="0">
                <a:solidFill>
                  <a:srgbClr val="000000"/>
                </a:solidFill>
                <a:cs typeface="Arial"/>
              </a:rPr>
              <a:t>peech </a:t>
            </a:r>
            <a:r>
              <a:rPr lang="en-ZA" sz="2400" dirty="0">
                <a:solidFill>
                  <a:srgbClr val="000000"/>
                </a:solidFill>
                <a:cs typeface="Arial"/>
              </a:rPr>
              <a:t>and language </a:t>
            </a:r>
            <a:r>
              <a:rPr lang="en-ZA" sz="2400" dirty="0" smtClean="0">
                <a:solidFill>
                  <a:srgbClr val="000000"/>
                </a:solidFill>
                <a:cs typeface="Arial"/>
              </a:rPr>
              <a:t>pathology</a:t>
            </a:r>
            <a:endParaRPr lang="en-ZA" sz="24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Audiology</a:t>
            </a: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Psychology</a:t>
            </a: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>
                <a:solidFill>
                  <a:srgbClr val="000000"/>
                </a:solidFill>
                <a:cs typeface="Arial"/>
              </a:rPr>
              <a:t>P</a:t>
            </a:r>
            <a:r>
              <a:rPr lang="en-ZA" sz="2400" dirty="0" smtClean="0">
                <a:solidFill>
                  <a:srgbClr val="000000"/>
                </a:solidFill>
                <a:cs typeface="Arial"/>
              </a:rPr>
              <a:t>ublic Health</a:t>
            </a: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Environmental Health</a:t>
            </a: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>
                <a:solidFill>
                  <a:srgbClr val="000000"/>
                </a:solidFill>
                <a:cs typeface="Arial"/>
              </a:rPr>
              <a:t>B</a:t>
            </a:r>
            <a:r>
              <a:rPr lang="en-ZA" sz="2400" dirty="0" smtClean="0">
                <a:solidFill>
                  <a:srgbClr val="000000"/>
                </a:solidFill>
                <a:cs typeface="Arial"/>
              </a:rPr>
              <a:t>asic sciences</a:t>
            </a:r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933" y="2102105"/>
            <a:ext cx="30455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smtClean="0">
                <a:solidFill>
                  <a:srgbClr val="000000"/>
                </a:solidFill>
                <a:cs typeface="Arial"/>
              </a:rPr>
              <a:t>Medicine</a:t>
            </a:r>
            <a:endParaRPr lang="en-ZA" sz="24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Dentistry</a:t>
            </a:r>
            <a:endParaRPr lang="en-ZA" sz="24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Nursing</a:t>
            </a:r>
            <a:endParaRPr lang="en-ZA" sz="24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Pharmacy</a:t>
            </a:r>
            <a:endParaRPr lang="en-ZA" sz="24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Occupational therapy</a:t>
            </a: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dirty="0" smtClean="0">
                <a:solidFill>
                  <a:srgbClr val="000000"/>
                </a:solidFill>
                <a:cs typeface="Arial"/>
              </a:rPr>
              <a:t>Physiotherapy</a:t>
            </a:r>
          </a:p>
          <a:p>
            <a:pPr marL="285750" indent="-285750">
              <a:spcBef>
                <a:spcPts val="600"/>
              </a:spcBef>
              <a:buClr>
                <a:srgbClr val="F36D2F"/>
              </a:buClr>
              <a:buFont typeface="Arial"/>
              <a:buChar char="•"/>
            </a:pPr>
            <a:r>
              <a:rPr lang="en-ZA" sz="2400" smtClean="0">
                <a:solidFill>
                  <a:srgbClr val="000000"/>
                </a:solidFill>
                <a:cs typeface="Arial"/>
              </a:rPr>
              <a:t>Radiography</a:t>
            </a:r>
            <a:endParaRPr lang="en-ZA" sz="2400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9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efako">
      <a:dk1>
        <a:srgbClr val="263B8A"/>
      </a:dk1>
      <a:lt1>
        <a:sysClr val="window" lastClr="FFFFFF"/>
      </a:lt1>
      <a:dk2>
        <a:srgbClr val="F36D2F"/>
      </a:dk2>
      <a:lt2>
        <a:srgbClr val="EEECE1"/>
      </a:lt2>
      <a:accent1>
        <a:srgbClr val="0A146C"/>
      </a:accent1>
      <a:accent2>
        <a:srgbClr val="29AAE3"/>
      </a:accent2>
      <a:accent3>
        <a:srgbClr val="A6C05D"/>
      </a:accent3>
      <a:accent4>
        <a:srgbClr val="DFE9C7"/>
      </a:accent4>
      <a:accent5>
        <a:srgbClr val="0065B3"/>
      </a:accent5>
      <a:accent6>
        <a:srgbClr val="C3D694"/>
      </a:accent6>
      <a:hlink>
        <a:srgbClr val="E36C09"/>
      </a:hlink>
      <a:folHlink>
        <a:srgbClr val="FBD5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2137</Words>
  <Application>Microsoft Office PowerPoint</Application>
  <PresentationFormat>On-screen Show (4:3)</PresentationFormat>
  <Paragraphs>331</Paragraphs>
  <Slides>38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Consultative meeting between the Staff, Union and SRC of the University of Limpopo and the Interim Council of Sefako Makgatho Health Science University</vt:lpstr>
      <vt:lpstr>The Name: Sefako Makgatho</vt:lpstr>
      <vt:lpstr>How he is remembered</vt:lpstr>
      <vt:lpstr>Terms of Reference of the  Interim Council (IC)</vt:lpstr>
      <vt:lpstr>Terms of reference for the IC, cont</vt:lpstr>
      <vt:lpstr>Terms of references for the IC, cont</vt:lpstr>
      <vt:lpstr>Establishing an international advisory committe</vt:lpstr>
      <vt:lpstr>Academic model </vt:lpstr>
      <vt:lpstr>PowerPoint Presentation</vt:lpstr>
      <vt:lpstr>PowerPoint Presentation</vt:lpstr>
      <vt:lpstr>Progress</vt:lpstr>
      <vt:lpstr>Progress</vt:lpstr>
      <vt:lpstr>Progress</vt:lpstr>
      <vt:lpstr>Progress</vt:lpstr>
      <vt:lpstr>Proposed new course  2011 contributed by The Johns Hopkins University. Creative Commons BY-NC-SA </vt:lpstr>
      <vt:lpstr>New courses</vt:lpstr>
      <vt:lpstr>New positions advertised</vt:lpstr>
      <vt:lpstr>Sefako Makgatho Health Science University BRAND  </vt:lpstr>
      <vt:lpstr>Proposed University Motto </vt:lpstr>
      <vt:lpstr>PowerPoint Presentation</vt:lpstr>
      <vt:lpstr>Proposed Colours and Palette</vt:lpstr>
      <vt:lpstr>Proposed Vision &amp; Mission</vt:lpstr>
      <vt:lpstr>Proposed Values</vt:lpstr>
      <vt:lpstr>Type face or typography</vt:lpstr>
      <vt:lpstr>Imagery</vt:lpstr>
      <vt:lpstr>Language</vt:lpstr>
      <vt:lpstr>Contact Details</vt:lpstr>
      <vt:lpstr>PowerPoint Presentation</vt:lpstr>
      <vt:lpstr> Looking ahead</vt:lpstr>
      <vt:lpstr>Posts Advertised</vt:lpstr>
      <vt:lpstr>Governance and Management</vt:lpstr>
      <vt:lpstr>Academic Planning, Quality Assuarance and Research</vt:lpstr>
      <vt:lpstr>Human Resources</vt:lpstr>
      <vt:lpstr>Financial Management</vt:lpstr>
      <vt:lpstr>ICT</vt:lpstr>
      <vt:lpstr>Properties, Buildings and Services</vt:lpstr>
      <vt:lpstr>Application and Registration of students</vt:lpstr>
      <vt:lpstr>Comments,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Marise Taljaard</dc:creator>
  <cp:lastModifiedBy>Olive Shisana</cp:lastModifiedBy>
  <cp:revision>75</cp:revision>
  <cp:lastPrinted>2014-06-11T09:15:03Z</cp:lastPrinted>
  <dcterms:created xsi:type="dcterms:W3CDTF">2014-06-10T10:35:08Z</dcterms:created>
  <dcterms:modified xsi:type="dcterms:W3CDTF">2014-09-04T18:36:26Z</dcterms:modified>
</cp:coreProperties>
</file>